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26"/>
  </p:notesMasterIdLst>
  <p:sldIdLst>
    <p:sldId id="256" r:id="rId2"/>
    <p:sldId id="257" r:id="rId3"/>
    <p:sldId id="273" r:id="rId4"/>
    <p:sldId id="274" r:id="rId5"/>
    <p:sldId id="275" r:id="rId6"/>
    <p:sldId id="291" r:id="rId7"/>
    <p:sldId id="290" r:id="rId8"/>
    <p:sldId id="289" r:id="rId9"/>
    <p:sldId id="259" r:id="rId10"/>
    <p:sldId id="288" r:id="rId11"/>
    <p:sldId id="276" r:id="rId12"/>
    <p:sldId id="279" r:id="rId13"/>
    <p:sldId id="277" r:id="rId14"/>
    <p:sldId id="278" r:id="rId15"/>
    <p:sldId id="287" r:id="rId16"/>
    <p:sldId id="261" r:id="rId17"/>
    <p:sldId id="283" r:id="rId18"/>
    <p:sldId id="262" r:id="rId19"/>
    <p:sldId id="284" r:id="rId20"/>
    <p:sldId id="282" r:id="rId21"/>
    <p:sldId id="285" r:id="rId22"/>
    <p:sldId id="263" r:id="rId23"/>
    <p:sldId id="264" r:id="rId24"/>
    <p:sldId id="265"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F00"/>
    <a:srgbClr val="00FF00"/>
    <a:srgbClr val="FF0000"/>
    <a:srgbClr val="01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38"/>
    <p:restoredTop sz="96534"/>
  </p:normalViewPr>
  <p:slideViewPr>
    <p:cSldViewPr snapToGrid="0">
      <p:cViewPr varScale="1">
        <p:scale>
          <a:sx n="114" d="100"/>
          <a:sy n="114" d="100"/>
        </p:scale>
        <p:origin x="44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4C86B-9C4D-454C-8940-89E1BD2A477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4AB7AE1-ADA2-47EF-9DC9-299FA179EC5C}">
      <dgm:prSet/>
      <dgm:spPr/>
      <dgm:t>
        <a:bodyPr/>
        <a:lstStyle/>
        <a:p>
          <a:r>
            <a:rPr lang="en-US" dirty="0"/>
            <a:t>Growing scope and increasing cadence of sky surveys generates a growing number of transient detections.</a:t>
          </a:r>
        </a:p>
      </dgm:t>
    </dgm:pt>
    <dgm:pt modelId="{415B6BFD-FF85-442E-9E87-7D42421CEE3A}" type="parTrans" cxnId="{F5457FD4-48F8-4BB1-A18E-8F4C6E319391}">
      <dgm:prSet/>
      <dgm:spPr/>
      <dgm:t>
        <a:bodyPr/>
        <a:lstStyle/>
        <a:p>
          <a:endParaRPr lang="en-US"/>
        </a:p>
      </dgm:t>
    </dgm:pt>
    <dgm:pt modelId="{C5EFAD39-D3E1-45B2-85A3-2109C1ADC1CB}" type="sibTrans" cxnId="{F5457FD4-48F8-4BB1-A18E-8F4C6E319391}">
      <dgm:prSet/>
      <dgm:spPr/>
      <dgm:t>
        <a:bodyPr/>
        <a:lstStyle/>
        <a:p>
          <a:endParaRPr lang="en-US"/>
        </a:p>
      </dgm:t>
    </dgm:pt>
    <dgm:pt modelId="{7EE8530D-C1D3-44DA-915B-290B394DD816}">
      <dgm:prSet/>
      <dgm:spPr/>
      <dgm:t>
        <a:bodyPr/>
        <a:lstStyle/>
        <a:p>
          <a:r>
            <a:rPr lang="en-US"/>
            <a:t>Filtering required via ML to reduce the number of detections humans are required to scan.</a:t>
          </a:r>
        </a:p>
      </dgm:t>
    </dgm:pt>
    <dgm:pt modelId="{EB0C58C5-0F81-4194-8F9E-9DBCED786B43}" type="parTrans" cxnId="{34C93CC1-1C78-4C6A-819F-A4FF8BF48C5C}">
      <dgm:prSet/>
      <dgm:spPr/>
      <dgm:t>
        <a:bodyPr/>
        <a:lstStyle/>
        <a:p>
          <a:endParaRPr lang="en-US"/>
        </a:p>
      </dgm:t>
    </dgm:pt>
    <dgm:pt modelId="{D00F0541-642B-4795-BAA0-56ED0B8AED05}" type="sibTrans" cxnId="{34C93CC1-1C78-4C6A-819F-A4FF8BF48C5C}">
      <dgm:prSet/>
      <dgm:spPr/>
      <dgm:t>
        <a:bodyPr/>
        <a:lstStyle/>
        <a:p>
          <a:endParaRPr lang="en-US"/>
        </a:p>
      </dgm:t>
    </dgm:pt>
    <dgm:pt modelId="{E561E6C3-2E59-4E41-A72E-3733AB7836CB}">
      <dgm:prSet/>
      <dgm:spPr/>
      <dgm:t>
        <a:bodyPr/>
        <a:lstStyle/>
        <a:p>
          <a:r>
            <a:rPr lang="en-US"/>
            <a:t>Techniques applied today will be applied to future surveys tomorrow!</a:t>
          </a:r>
        </a:p>
      </dgm:t>
    </dgm:pt>
    <dgm:pt modelId="{A8686ACC-3293-4791-BB48-A00254D63380}" type="parTrans" cxnId="{427512A3-D05D-42DC-8123-8176091B5FC4}">
      <dgm:prSet/>
      <dgm:spPr/>
      <dgm:t>
        <a:bodyPr/>
        <a:lstStyle/>
        <a:p>
          <a:endParaRPr lang="en-US"/>
        </a:p>
      </dgm:t>
    </dgm:pt>
    <dgm:pt modelId="{03824169-B3C5-4B34-9595-D5A715CFD9D6}" type="sibTrans" cxnId="{427512A3-D05D-42DC-8123-8176091B5FC4}">
      <dgm:prSet/>
      <dgm:spPr/>
      <dgm:t>
        <a:bodyPr/>
        <a:lstStyle/>
        <a:p>
          <a:endParaRPr lang="en-US"/>
        </a:p>
      </dgm:t>
    </dgm:pt>
    <dgm:pt modelId="{6ECE3F28-5EE0-D14D-A70A-CFD34819544F}" type="pres">
      <dgm:prSet presAssocID="{6394C86B-9C4D-454C-8940-89E1BD2A4777}" presName="hierChild1" presStyleCnt="0">
        <dgm:presLayoutVars>
          <dgm:chPref val="1"/>
          <dgm:dir/>
          <dgm:animOne val="branch"/>
          <dgm:animLvl val="lvl"/>
          <dgm:resizeHandles/>
        </dgm:presLayoutVars>
      </dgm:prSet>
      <dgm:spPr/>
    </dgm:pt>
    <dgm:pt modelId="{29DE8CB8-80B4-114A-A58F-90E09CF34BD4}" type="pres">
      <dgm:prSet presAssocID="{D4AB7AE1-ADA2-47EF-9DC9-299FA179EC5C}" presName="hierRoot1" presStyleCnt="0"/>
      <dgm:spPr/>
    </dgm:pt>
    <dgm:pt modelId="{D303DBD6-4F9D-9648-96C8-12FEB2109DC4}" type="pres">
      <dgm:prSet presAssocID="{D4AB7AE1-ADA2-47EF-9DC9-299FA179EC5C}" presName="composite" presStyleCnt="0"/>
      <dgm:spPr/>
    </dgm:pt>
    <dgm:pt modelId="{3C8304FF-65A4-054D-B690-20A35F78D19C}" type="pres">
      <dgm:prSet presAssocID="{D4AB7AE1-ADA2-47EF-9DC9-299FA179EC5C}" presName="background" presStyleLbl="node0" presStyleIdx="0" presStyleCnt="3"/>
      <dgm:spPr/>
    </dgm:pt>
    <dgm:pt modelId="{274884C4-1F78-EC41-9904-81A1D5925CD6}" type="pres">
      <dgm:prSet presAssocID="{D4AB7AE1-ADA2-47EF-9DC9-299FA179EC5C}" presName="text" presStyleLbl="fgAcc0" presStyleIdx="0" presStyleCnt="3">
        <dgm:presLayoutVars>
          <dgm:chPref val="3"/>
        </dgm:presLayoutVars>
      </dgm:prSet>
      <dgm:spPr/>
    </dgm:pt>
    <dgm:pt modelId="{35B5BE9B-820A-3D47-8A3A-94B902126A8D}" type="pres">
      <dgm:prSet presAssocID="{D4AB7AE1-ADA2-47EF-9DC9-299FA179EC5C}" presName="hierChild2" presStyleCnt="0"/>
      <dgm:spPr/>
    </dgm:pt>
    <dgm:pt modelId="{E1A91AE2-3A2D-4948-A8F6-8E9BD5A45691}" type="pres">
      <dgm:prSet presAssocID="{7EE8530D-C1D3-44DA-915B-290B394DD816}" presName="hierRoot1" presStyleCnt="0"/>
      <dgm:spPr/>
    </dgm:pt>
    <dgm:pt modelId="{4329F278-0C67-834D-899E-A88CE705DB9A}" type="pres">
      <dgm:prSet presAssocID="{7EE8530D-C1D3-44DA-915B-290B394DD816}" presName="composite" presStyleCnt="0"/>
      <dgm:spPr/>
    </dgm:pt>
    <dgm:pt modelId="{A6969FDD-8241-EE4F-A68A-C9AB3D4EE657}" type="pres">
      <dgm:prSet presAssocID="{7EE8530D-C1D3-44DA-915B-290B394DD816}" presName="background" presStyleLbl="node0" presStyleIdx="1" presStyleCnt="3"/>
      <dgm:spPr/>
    </dgm:pt>
    <dgm:pt modelId="{852776C9-2B5A-F647-9D93-C74C6AC2EB78}" type="pres">
      <dgm:prSet presAssocID="{7EE8530D-C1D3-44DA-915B-290B394DD816}" presName="text" presStyleLbl="fgAcc0" presStyleIdx="1" presStyleCnt="3">
        <dgm:presLayoutVars>
          <dgm:chPref val="3"/>
        </dgm:presLayoutVars>
      </dgm:prSet>
      <dgm:spPr/>
    </dgm:pt>
    <dgm:pt modelId="{EB445B70-38F1-D64F-A786-7168CF9E3070}" type="pres">
      <dgm:prSet presAssocID="{7EE8530D-C1D3-44DA-915B-290B394DD816}" presName="hierChild2" presStyleCnt="0"/>
      <dgm:spPr/>
    </dgm:pt>
    <dgm:pt modelId="{B9EADE70-2BAD-3A43-BB8B-5E5EBF34A3D0}" type="pres">
      <dgm:prSet presAssocID="{E561E6C3-2E59-4E41-A72E-3733AB7836CB}" presName="hierRoot1" presStyleCnt="0"/>
      <dgm:spPr/>
    </dgm:pt>
    <dgm:pt modelId="{1AAC5F43-7D9B-A742-99A0-BD77FE6D871B}" type="pres">
      <dgm:prSet presAssocID="{E561E6C3-2E59-4E41-A72E-3733AB7836CB}" presName="composite" presStyleCnt="0"/>
      <dgm:spPr/>
    </dgm:pt>
    <dgm:pt modelId="{2BC1EF8C-7605-B643-980C-77848A59153A}" type="pres">
      <dgm:prSet presAssocID="{E561E6C3-2E59-4E41-A72E-3733AB7836CB}" presName="background" presStyleLbl="node0" presStyleIdx="2" presStyleCnt="3"/>
      <dgm:spPr/>
    </dgm:pt>
    <dgm:pt modelId="{0D7BBA54-1006-D04F-ACAE-9735BC7F1ED0}" type="pres">
      <dgm:prSet presAssocID="{E561E6C3-2E59-4E41-A72E-3733AB7836CB}" presName="text" presStyleLbl="fgAcc0" presStyleIdx="2" presStyleCnt="3">
        <dgm:presLayoutVars>
          <dgm:chPref val="3"/>
        </dgm:presLayoutVars>
      </dgm:prSet>
      <dgm:spPr/>
    </dgm:pt>
    <dgm:pt modelId="{B7D7E26F-7817-DB45-A41F-0FDE93D5ACB5}" type="pres">
      <dgm:prSet presAssocID="{E561E6C3-2E59-4E41-A72E-3733AB7836CB}" presName="hierChild2" presStyleCnt="0"/>
      <dgm:spPr/>
    </dgm:pt>
  </dgm:ptLst>
  <dgm:cxnLst>
    <dgm:cxn modelId="{1896CA1B-9F5F-D743-BD32-22902C7F28A2}" type="presOf" srcId="{6394C86B-9C4D-454C-8940-89E1BD2A4777}" destId="{6ECE3F28-5EE0-D14D-A70A-CFD34819544F}" srcOrd="0" destOrd="0" presId="urn:microsoft.com/office/officeart/2005/8/layout/hierarchy1"/>
    <dgm:cxn modelId="{427512A3-D05D-42DC-8123-8176091B5FC4}" srcId="{6394C86B-9C4D-454C-8940-89E1BD2A4777}" destId="{E561E6C3-2E59-4E41-A72E-3733AB7836CB}" srcOrd="2" destOrd="0" parTransId="{A8686ACC-3293-4791-BB48-A00254D63380}" sibTransId="{03824169-B3C5-4B34-9595-D5A715CFD9D6}"/>
    <dgm:cxn modelId="{34C93CC1-1C78-4C6A-819F-A4FF8BF48C5C}" srcId="{6394C86B-9C4D-454C-8940-89E1BD2A4777}" destId="{7EE8530D-C1D3-44DA-915B-290B394DD816}" srcOrd="1" destOrd="0" parTransId="{EB0C58C5-0F81-4194-8F9E-9DBCED786B43}" sibTransId="{D00F0541-642B-4795-BAA0-56ED0B8AED05}"/>
    <dgm:cxn modelId="{F5457FD4-48F8-4BB1-A18E-8F4C6E319391}" srcId="{6394C86B-9C4D-454C-8940-89E1BD2A4777}" destId="{D4AB7AE1-ADA2-47EF-9DC9-299FA179EC5C}" srcOrd="0" destOrd="0" parTransId="{415B6BFD-FF85-442E-9E87-7D42421CEE3A}" sibTransId="{C5EFAD39-D3E1-45B2-85A3-2109C1ADC1CB}"/>
    <dgm:cxn modelId="{EC4E09D5-2AF4-EC47-A918-7D8A057E49E9}" type="presOf" srcId="{7EE8530D-C1D3-44DA-915B-290B394DD816}" destId="{852776C9-2B5A-F647-9D93-C74C6AC2EB78}" srcOrd="0" destOrd="0" presId="urn:microsoft.com/office/officeart/2005/8/layout/hierarchy1"/>
    <dgm:cxn modelId="{C4BE87DE-863D-1645-8D22-A7D07BB62F71}" type="presOf" srcId="{E561E6C3-2E59-4E41-A72E-3733AB7836CB}" destId="{0D7BBA54-1006-D04F-ACAE-9735BC7F1ED0}" srcOrd="0" destOrd="0" presId="urn:microsoft.com/office/officeart/2005/8/layout/hierarchy1"/>
    <dgm:cxn modelId="{3FC9A8F1-8738-5A40-8A5E-64744EE764BC}" type="presOf" srcId="{D4AB7AE1-ADA2-47EF-9DC9-299FA179EC5C}" destId="{274884C4-1F78-EC41-9904-81A1D5925CD6}" srcOrd="0" destOrd="0" presId="urn:microsoft.com/office/officeart/2005/8/layout/hierarchy1"/>
    <dgm:cxn modelId="{9C000DEE-8368-B743-B64D-60545EB61D01}" type="presParOf" srcId="{6ECE3F28-5EE0-D14D-A70A-CFD34819544F}" destId="{29DE8CB8-80B4-114A-A58F-90E09CF34BD4}" srcOrd="0" destOrd="0" presId="urn:microsoft.com/office/officeart/2005/8/layout/hierarchy1"/>
    <dgm:cxn modelId="{A5B3B6AD-D1E6-2446-B95D-FC6E240D6613}" type="presParOf" srcId="{29DE8CB8-80B4-114A-A58F-90E09CF34BD4}" destId="{D303DBD6-4F9D-9648-96C8-12FEB2109DC4}" srcOrd="0" destOrd="0" presId="urn:microsoft.com/office/officeart/2005/8/layout/hierarchy1"/>
    <dgm:cxn modelId="{A66D1D9A-64AE-A744-9C31-B0ABB4F50D4F}" type="presParOf" srcId="{D303DBD6-4F9D-9648-96C8-12FEB2109DC4}" destId="{3C8304FF-65A4-054D-B690-20A35F78D19C}" srcOrd="0" destOrd="0" presId="urn:microsoft.com/office/officeart/2005/8/layout/hierarchy1"/>
    <dgm:cxn modelId="{24C01B4E-5554-6E4B-A55A-8529FC8C5FB2}" type="presParOf" srcId="{D303DBD6-4F9D-9648-96C8-12FEB2109DC4}" destId="{274884C4-1F78-EC41-9904-81A1D5925CD6}" srcOrd="1" destOrd="0" presId="urn:microsoft.com/office/officeart/2005/8/layout/hierarchy1"/>
    <dgm:cxn modelId="{8CF55C8D-D2E7-9D43-883D-EA6A24491DF0}" type="presParOf" srcId="{29DE8CB8-80B4-114A-A58F-90E09CF34BD4}" destId="{35B5BE9B-820A-3D47-8A3A-94B902126A8D}" srcOrd="1" destOrd="0" presId="urn:microsoft.com/office/officeart/2005/8/layout/hierarchy1"/>
    <dgm:cxn modelId="{80A14D12-55D0-944F-8963-EFB15D4F998B}" type="presParOf" srcId="{6ECE3F28-5EE0-D14D-A70A-CFD34819544F}" destId="{E1A91AE2-3A2D-4948-A8F6-8E9BD5A45691}" srcOrd="1" destOrd="0" presId="urn:microsoft.com/office/officeart/2005/8/layout/hierarchy1"/>
    <dgm:cxn modelId="{1E378FFA-FDAC-5248-83A2-F7024B09AFDA}" type="presParOf" srcId="{E1A91AE2-3A2D-4948-A8F6-8E9BD5A45691}" destId="{4329F278-0C67-834D-899E-A88CE705DB9A}" srcOrd="0" destOrd="0" presId="urn:microsoft.com/office/officeart/2005/8/layout/hierarchy1"/>
    <dgm:cxn modelId="{EE5D2E03-1D9D-394C-980B-F146848AA851}" type="presParOf" srcId="{4329F278-0C67-834D-899E-A88CE705DB9A}" destId="{A6969FDD-8241-EE4F-A68A-C9AB3D4EE657}" srcOrd="0" destOrd="0" presId="urn:microsoft.com/office/officeart/2005/8/layout/hierarchy1"/>
    <dgm:cxn modelId="{CA6CD0BE-4DC5-CB43-AED0-9B3E1C754EE1}" type="presParOf" srcId="{4329F278-0C67-834D-899E-A88CE705DB9A}" destId="{852776C9-2B5A-F647-9D93-C74C6AC2EB78}" srcOrd="1" destOrd="0" presId="urn:microsoft.com/office/officeart/2005/8/layout/hierarchy1"/>
    <dgm:cxn modelId="{F9E492F4-34C5-8441-8511-20075BA71954}" type="presParOf" srcId="{E1A91AE2-3A2D-4948-A8F6-8E9BD5A45691}" destId="{EB445B70-38F1-D64F-A786-7168CF9E3070}" srcOrd="1" destOrd="0" presId="urn:microsoft.com/office/officeart/2005/8/layout/hierarchy1"/>
    <dgm:cxn modelId="{7F419C97-27F6-EA42-BE0A-D2A6ED368209}" type="presParOf" srcId="{6ECE3F28-5EE0-D14D-A70A-CFD34819544F}" destId="{B9EADE70-2BAD-3A43-BB8B-5E5EBF34A3D0}" srcOrd="2" destOrd="0" presId="urn:microsoft.com/office/officeart/2005/8/layout/hierarchy1"/>
    <dgm:cxn modelId="{0C17EA36-1D49-E542-8A81-15939B175636}" type="presParOf" srcId="{B9EADE70-2BAD-3A43-BB8B-5E5EBF34A3D0}" destId="{1AAC5F43-7D9B-A742-99A0-BD77FE6D871B}" srcOrd="0" destOrd="0" presId="urn:microsoft.com/office/officeart/2005/8/layout/hierarchy1"/>
    <dgm:cxn modelId="{7B677376-41CC-3F49-B4B7-0F5DEC18CFB6}" type="presParOf" srcId="{1AAC5F43-7D9B-A742-99A0-BD77FE6D871B}" destId="{2BC1EF8C-7605-B643-980C-77848A59153A}" srcOrd="0" destOrd="0" presId="urn:microsoft.com/office/officeart/2005/8/layout/hierarchy1"/>
    <dgm:cxn modelId="{67BFF0FE-9D81-504A-BF75-D437A74DB1B7}" type="presParOf" srcId="{1AAC5F43-7D9B-A742-99A0-BD77FE6D871B}" destId="{0D7BBA54-1006-D04F-ACAE-9735BC7F1ED0}" srcOrd="1" destOrd="0" presId="urn:microsoft.com/office/officeart/2005/8/layout/hierarchy1"/>
    <dgm:cxn modelId="{F9EF1103-E41B-C249-A3C5-8A8DBC934AE3}" type="presParOf" srcId="{B9EADE70-2BAD-3A43-BB8B-5E5EBF34A3D0}" destId="{B7D7E26F-7817-DB45-A41F-0FDE93D5AC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B3001F-5889-4CE9-BE09-ACAFDE85ED6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313740F-2E6F-4727-8B4F-6C238F26408A}">
      <dgm:prSet/>
      <dgm:spPr/>
      <dgm:t>
        <a:bodyPr/>
        <a:lstStyle/>
        <a:p>
          <a:r>
            <a:rPr lang="en-US" b="1" dirty="0"/>
            <a:t>Evolving data: </a:t>
          </a:r>
          <a:r>
            <a:rPr lang="en-US" dirty="0"/>
            <a:t>Retraining on recent data following changes to optical hardware can yield strong improvements to performance.</a:t>
          </a:r>
        </a:p>
      </dgm:t>
    </dgm:pt>
    <dgm:pt modelId="{D766E6E7-6A68-444C-B671-E8F48DDB283B}" type="parTrans" cxnId="{CF3EF089-B67D-4ADD-88CC-4C16901B7531}">
      <dgm:prSet/>
      <dgm:spPr/>
      <dgm:t>
        <a:bodyPr/>
        <a:lstStyle/>
        <a:p>
          <a:endParaRPr lang="en-US" sz="1000"/>
        </a:p>
      </dgm:t>
    </dgm:pt>
    <dgm:pt modelId="{7DF09977-CDD2-4785-9FAF-64F3A3311F2F}" type="sibTrans" cxnId="{CF3EF089-B67D-4ADD-88CC-4C16901B7531}">
      <dgm:prSet phldrT="01"/>
      <dgm:spPr/>
      <dgm:t>
        <a:bodyPr/>
        <a:lstStyle/>
        <a:p>
          <a:endParaRPr lang="en-US" sz="3200" dirty="0"/>
        </a:p>
      </dgm:t>
    </dgm:pt>
    <dgm:pt modelId="{FED07880-D900-4F92-B915-22E8379B8A11}">
      <dgm:prSet/>
      <dgm:spPr/>
      <dgm:t>
        <a:bodyPr/>
        <a:lstStyle/>
        <a:p>
          <a:r>
            <a:rPr lang="en-US" b="1" dirty="0"/>
            <a:t>Information size: </a:t>
          </a:r>
          <a:r>
            <a:rPr lang="en-US" dirty="0"/>
            <a:t>While a larger image size reduces computational efficiency, a smaller image size reduces the number of useful features.</a:t>
          </a:r>
        </a:p>
      </dgm:t>
    </dgm:pt>
    <dgm:pt modelId="{4527824D-AD69-44CA-A9E3-06301FB14F3B}" type="parTrans" cxnId="{3C24B14B-EA12-4866-8C79-E51360EDDBB1}">
      <dgm:prSet/>
      <dgm:spPr/>
      <dgm:t>
        <a:bodyPr/>
        <a:lstStyle/>
        <a:p>
          <a:endParaRPr lang="en-US" sz="1000"/>
        </a:p>
      </dgm:t>
    </dgm:pt>
    <dgm:pt modelId="{C3076717-3F4C-469A-BCFE-ADC5125E46C1}" type="sibTrans" cxnId="{3C24B14B-EA12-4866-8C79-E51360EDDBB1}">
      <dgm:prSet phldrT="02"/>
      <dgm:spPr/>
      <dgm:t>
        <a:bodyPr/>
        <a:lstStyle/>
        <a:p>
          <a:endParaRPr lang="en-US" sz="3200" dirty="0"/>
        </a:p>
      </dgm:t>
    </dgm:pt>
    <dgm:pt modelId="{48471667-D9B5-4C15-975D-C5C6DC503796}">
      <dgm:prSet/>
      <dgm:spPr/>
      <dgm:t>
        <a:bodyPr/>
        <a:lstStyle/>
        <a:p>
          <a:r>
            <a:rPr lang="en-US" b="1" dirty="0"/>
            <a:t>Input adjustments: </a:t>
          </a:r>
          <a:r>
            <a:rPr lang="en-US" dirty="0"/>
            <a:t>Masking of ‘Magic Numbers’ in the image sets improves the performance further.</a:t>
          </a:r>
        </a:p>
      </dgm:t>
    </dgm:pt>
    <dgm:pt modelId="{04AE8B66-53A8-42F2-88B6-EDB65D2F69B6}" type="parTrans" cxnId="{7F66BEBE-F322-43CA-B8A5-25373BBAFED3}">
      <dgm:prSet/>
      <dgm:spPr/>
      <dgm:t>
        <a:bodyPr/>
        <a:lstStyle/>
        <a:p>
          <a:endParaRPr lang="en-US" sz="1000"/>
        </a:p>
      </dgm:t>
    </dgm:pt>
    <dgm:pt modelId="{F50DA85A-EDDE-4226-848F-163105ACC653}" type="sibTrans" cxnId="{7F66BEBE-F322-43CA-B8A5-25373BBAFED3}">
      <dgm:prSet phldrT="03"/>
      <dgm:spPr/>
      <dgm:t>
        <a:bodyPr/>
        <a:lstStyle/>
        <a:p>
          <a:endParaRPr lang="en-US" sz="3200"/>
        </a:p>
      </dgm:t>
    </dgm:pt>
    <dgm:pt modelId="{1CD029AF-F31C-4106-A000-3073B8A0D5D6}">
      <dgm:prSet/>
      <dgm:spPr/>
      <dgm:t>
        <a:bodyPr/>
        <a:lstStyle/>
        <a:p>
          <a:r>
            <a:rPr lang="en-US" b="1" dirty="0"/>
            <a:t>Architecture adjustments: </a:t>
          </a:r>
          <a:r>
            <a:rPr lang="en-US" dirty="0"/>
            <a:t>Comparison to other CNN architectures indicates the ATLAS CNN suite maintains a competitive performance.</a:t>
          </a:r>
        </a:p>
      </dgm:t>
    </dgm:pt>
    <dgm:pt modelId="{3B2CB892-1E95-4775-AEEC-FAC84FE20D71}" type="parTrans" cxnId="{20DA8254-6700-470F-BC36-3D9545058C73}">
      <dgm:prSet/>
      <dgm:spPr/>
      <dgm:t>
        <a:bodyPr/>
        <a:lstStyle/>
        <a:p>
          <a:endParaRPr lang="en-US" sz="1000"/>
        </a:p>
      </dgm:t>
    </dgm:pt>
    <dgm:pt modelId="{26CF4970-9373-4E09-8B97-1D4153F36F51}" type="sibTrans" cxnId="{20DA8254-6700-470F-BC36-3D9545058C73}">
      <dgm:prSet phldrT="04"/>
      <dgm:spPr/>
      <dgm:t>
        <a:bodyPr/>
        <a:lstStyle/>
        <a:p>
          <a:endParaRPr lang="en-US" sz="3200"/>
        </a:p>
      </dgm:t>
    </dgm:pt>
    <dgm:pt modelId="{F19D7F6F-6CBF-1046-AA9F-A11CD6F63E7D}" type="pres">
      <dgm:prSet presAssocID="{95B3001F-5889-4CE9-BE09-ACAFDE85ED6F}" presName="vert0" presStyleCnt="0">
        <dgm:presLayoutVars>
          <dgm:dir/>
          <dgm:animOne val="branch"/>
          <dgm:animLvl val="lvl"/>
        </dgm:presLayoutVars>
      </dgm:prSet>
      <dgm:spPr/>
    </dgm:pt>
    <dgm:pt modelId="{1D180B36-A266-C64D-B8CE-1C15079169BF}" type="pres">
      <dgm:prSet presAssocID="{A313740F-2E6F-4727-8B4F-6C238F26408A}" presName="thickLine" presStyleLbl="alignNode1" presStyleIdx="0" presStyleCnt="4"/>
      <dgm:spPr/>
    </dgm:pt>
    <dgm:pt modelId="{1181B839-C052-A448-84B7-56F4A5D7BD4F}" type="pres">
      <dgm:prSet presAssocID="{A313740F-2E6F-4727-8B4F-6C238F26408A}" presName="horz1" presStyleCnt="0"/>
      <dgm:spPr/>
    </dgm:pt>
    <dgm:pt modelId="{BCB04B03-706A-034B-9E8F-55DEAFC1119D}" type="pres">
      <dgm:prSet presAssocID="{A313740F-2E6F-4727-8B4F-6C238F26408A}" presName="tx1" presStyleLbl="revTx" presStyleIdx="0" presStyleCnt="4"/>
      <dgm:spPr/>
    </dgm:pt>
    <dgm:pt modelId="{37FC6227-630D-114B-B72F-0450F9D17D24}" type="pres">
      <dgm:prSet presAssocID="{A313740F-2E6F-4727-8B4F-6C238F26408A}" presName="vert1" presStyleCnt="0"/>
      <dgm:spPr/>
    </dgm:pt>
    <dgm:pt modelId="{BE3A14C4-2347-084B-8E17-5D045E871E95}" type="pres">
      <dgm:prSet presAssocID="{FED07880-D900-4F92-B915-22E8379B8A11}" presName="thickLine" presStyleLbl="alignNode1" presStyleIdx="1" presStyleCnt="4"/>
      <dgm:spPr/>
    </dgm:pt>
    <dgm:pt modelId="{88CA6D1F-F22B-D64A-B17A-6FE530C5EE54}" type="pres">
      <dgm:prSet presAssocID="{FED07880-D900-4F92-B915-22E8379B8A11}" presName="horz1" presStyleCnt="0"/>
      <dgm:spPr/>
    </dgm:pt>
    <dgm:pt modelId="{4B5987B9-A010-8548-888D-E84BCA93C598}" type="pres">
      <dgm:prSet presAssocID="{FED07880-D900-4F92-B915-22E8379B8A11}" presName="tx1" presStyleLbl="revTx" presStyleIdx="1" presStyleCnt="4"/>
      <dgm:spPr/>
    </dgm:pt>
    <dgm:pt modelId="{842DF579-75D0-364A-A914-C4BC81C886A4}" type="pres">
      <dgm:prSet presAssocID="{FED07880-D900-4F92-B915-22E8379B8A11}" presName="vert1" presStyleCnt="0"/>
      <dgm:spPr/>
    </dgm:pt>
    <dgm:pt modelId="{22357F16-9D88-1745-BCA2-993307990A04}" type="pres">
      <dgm:prSet presAssocID="{48471667-D9B5-4C15-975D-C5C6DC503796}" presName="thickLine" presStyleLbl="alignNode1" presStyleIdx="2" presStyleCnt="4"/>
      <dgm:spPr/>
    </dgm:pt>
    <dgm:pt modelId="{7A1D093D-4846-1F4B-8048-ABD1B6215B6D}" type="pres">
      <dgm:prSet presAssocID="{48471667-D9B5-4C15-975D-C5C6DC503796}" presName="horz1" presStyleCnt="0"/>
      <dgm:spPr/>
    </dgm:pt>
    <dgm:pt modelId="{1F682E5D-76A1-F24F-B398-AD4259274982}" type="pres">
      <dgm:prSet presAssocID="{48471667-D9B5-4C15-975D-C5C6DC503796}" presName="tx1" presStyleLbl="revTx" presStyleIdx="2" presStyleCnt="4"/>
      <dgm:spPr/>
    </dgm:pt>
    <dgm:pt modelId="{E2079B03-C967-3249-A0E3-D1F2739746D3}" type="pres">
      <dgm:prSet presAssocID="{48471667-D9B5-4C15-975D-C5C6DC503796}" presName="vert1" presStyleCnt="0"/>
      <dgm:spPr/>
    </dgm:pt>
    <dgm:pt modelId="{C1E56A8F-E4B8-AF42-BEC8-837632B3AC16}" type="pres">
      <dgm:prSet presAssocID="{1CD029AF-F31C-4106-A000-3073B8A0D5D6}" presName="thickLine" presStyleLbl="alignNode1" presStyleIdx="3" presStyleCnt="4"/>
      <dgm:spPr/>
    </dgm:pt>
    <dgm:pt modelId="{CA2B0251-78C2-6E4D-9974-5039E755710C}" type="pres">
      <dgm:prSet presAssocID="{1CD029AF-F31C-4106-A000-3073B8A0D5D6}" presName="horz1" presStyleCnt="0"/>
      <dgm:spPr/>
    </dgm:pt>
    <dgm:pt modelId="{324939ED-1690-2D40-80A0-E2F8372C634C}" type="pres">
      <dgm:prSet presAssocID="{1CD029AF-F31C-4106-A000-3073B8A0D5D6}" presName="tx1" presStyleLbl="revTx" presStyleIdx="3" presStyleCnt="4"/>
      <dgm:spPr/>
    </dgm:pt>
    <dgm:pt modelId="{DB0131E2-BBFE-8242-8664-3D73162FBC3B}" type="pres">
      <dgm:prSet presAssocID="{1CD029AF-F31C-4106-A000-3073B8A0D5D6}" presName="vert1" presStyleCnt="0"/>
      <dgm:spPr/>
    </dgm:pt>
  </dgm:ptLst>
  <dgm:cxnLst>
    <dgm:cxn modelId="{99774003-B222-6E49-AB33-6A98D911C760}" type="presOf" srcId="{FED07880-D900-4F92-B915-22E8379B8A11}" destId="{4B5987B9-A010-8548-888D-E84BCA93C598}" srcOrd="0" destOrd="0" presId="urn:microsoft.com/office/officeart/2008/layout/LinedList"/>
    <dgm:cxn modelId="{3C24B14B-EA12-4866-8C79-E51360EDDBB1}" srcId="{95B3001F-5889-4CE9-BE09-ACAFDE85ED6F}" destId="{FED07880-D900-4F92-B915-22E8379B8A11}" srcOrd="1" destOrd="0" parTransId="{4527824D-AD69-44CA-A9E3-06301FB14F3B}" sibTransId="{C3076717-3F4C-469A-BCFE-ADC5125E46C1}"/>
    <dgm:cxn modelId="{20DA8254-6700-470F-BC36-3D9545058C73}" srcId="{95B3001F-5889-4CE9-BE09-ACAFDE85ED6F}" destId="{1CD029AF-F31C-4106-A000-3073B8A0D5D6}" srcOrd="3" destOrd="0" parTransId="{3B2CB892-1E95-4775-AEEC-FAC84FE20D71}" sibTransId="{26CF4970-9373-4E09-8B97-1D4153F36F51}"/>
    <dgm:cxn modelId="{CF3EF089-B67D-4ADD-88CC-4C16901B7531}" srcId="{95B3001F-5889-4CE9-BE09-ACAFDE85ED6F}" destId="{A313740F-2E6F-4727-8B4F-6C238F26408A}" srcOrd="0" destOrd="0" parTransId="{D766E6E7-6A68-444C-B671-E8F48DDB283B}" sibTransId="{7DF09977-CDD2-4785-9FAF-64F3A3311F2F}"/>
    <dgm:cxn modelId="{E741AD97-BD95-5044-BEEE-5CAFEE151B98}" type="presOf" srcId="{1CD029AF-F31C-4106-A000-3073B8A0D5D6}" destId="{324939ED-1690-2D40-80A0-E2F8372C634C}" srcOrd="0" destOrd="0" presId="urn:microsoft.com/office/officeart/2008/layout/LinedList"/>
    <dgm:cxn modelId="{ECC3BAA7-CD11-2B49-86D7-DD822CEB6502}" type="presOf" srcId="{48471667-D9B5-4C15-975D-C5C6DC503796}" destId="{1F682E5D-76A1-F24F-B398-AD4259274982}" srcOrd="0" destOrd="0" presId="urn:microsoft.com/office/officeart/2008/layout/LinedList"/>
    <dgm:cxn modelId="{EF36AABB-C90D-EC4D-86DA-A7D193B41DB8}" type="presOf" srcId="{A313740F-2E6F-4727-8B4F-6C238F26408A}" destId="{BCB04B03-706A-034B-9E8F-55DEAFC1119D}" srcOrd="0" destOrd="0" presId="urn:microsoft.com/office/officeart/2008/layout/LinedList"/>
    <dgm:cxn modelId="{7F66BEBE-F322-43CA-B8A5-25373BBAFED3}" srcId="{95B3001F-5889-4CE9-BE09-ACAFDE85ED6F}" destId="{48471667-D9B5-4C15-975D-C5C6DC503796}" srcOrd="2" destOrd="0" parTransId="{04AE8B66-53A8-42F2-88B6-EDB65D2F69B6}" sibTransId="{F50DA85A-EDDE-4226-848F-163105ACC653}"/>
    <dgm:cxn modelId="{C275F0E6-18EA-6142-976C-3F861E53AA91}" type="presOf" srcId="{95B3001F-5889-4CE9-BE09-ACAFDE85ED6F}" destId="{F19D7F6F-6CBF-1046-AA9F-A11CD6F63E7D}" srcOrd="0" destOrd="0" presId="urn:microsoft.com/office/officeart/2008/layout/LinedList"/>
    <dgm:cxn modelId="{214013D2-0740-A845-AAD4-28786EBE07AC}" type="presParOf" srcId="{F19D7F6F-6CBF-1046-AA9F-A11CD6F63E7D}" destId="{1D180B36-A266-C64D-B8CE-1C15079169BF}" srcOrd="0" destOrd="0" presId="urn:microsoft.com/office/officeart/2008/layout/LinedList"/>
    <dgm:cxn modelId="{7A2932DB-C61C-6047-BA46-CBB7D72E5A28}" type="presParOf" srcId="{F19D7F6F-6CBF-1046-AA9F-A11CD6F63E7D}" destId="{1181B839-C052-A448-84B7-56F4A5D7BD4F}" srcOrd="1" destOrd="0" presId="urn:microsoft.com/office/officeart/2008/layout/LinedList"/>
    <dgm:cxn modelId="{EF3A048A-4472-A248-B8FB-329895A44E84}" type="presParOf" srcId="{1181B839-C052-A448-84B7-56F4A5D7BD4F}" destId="{BCB04B03-706A-034B-9E8F-55DEAFC1119D}" srcOrd="0" destOrd="0" presId="urn:microsoft.com/office/officeart/2008/layout/LinedList"/>
    <dgm:cxn modelId="{0B643F60-DE2F-BB43-8533-8A8FCF67A179}" type="presParOf" srcId="{1181B839-C052-A448-84B7-56F4A5D7BD4F}" destId="{37FC6227-630D-114B-B72F-0450F9D17D24}" srcOrd="1" destOrd="0" presId="urn:microsoft.com/office/officeart/2008/layout/LinedList"/>
    <dgm:cxn modelId="{53025866-9A49-5E40-8C12-0066BAF48719}" type="presParOf" srcId="{F19D7F6F-6CBF-1046-AA9F-A11CD6F63E7D}" destId="{BE3A14C4-2347-084B-8E17-5D045E871E95}" srcOrd="2" destOrd="0" presId="urn:microsoft.com/office/officeart/2008/layout/LinedList"/>
    <dgm:cxn modelId="{A6FB9EFA-758D-B14D-B5CE-79A4A49EFDC6}" type="presParOf" srcId="{F19D7F6F-6CBF-1046-AA9F-A11CD6F63E7D}" destId="{88CA6D1F-F22B-D64A-B17A-6FE530C5EE54}" srcOrd="3" destOrd="0" presId="urn:microsoft.com/office/officeart/2008/layout/LinedList"/>
    <dgm:cxn modelId="{BA04BABB-2085-A948-B7D0-A0965EDC2D73}" type="presParOf" srcId="{88CA6D1F-F22B-D64A-B17A-6FE530C5EE54}" destId="{4B5987B9-A010-8548-888D-E84BCA93C598}" srcOrd="0" destOrd="0" presId="urn:microsoft.com/office/officeart/2008/layout/LinedList"/>
    <dgm:cxn modelId="{47DB4F29-B2C9-B740-A07D-1D40B7E87010}" type="presParOf" srcId="{88CA6D1F-F22B-D64A-B17A-6FE530C5EE54}" destId="{842DF579-75D0-364A-A914-C4BC81C886A4}" srcOrd="1" destOrd="0" presId="urn:microsoft.com/office/officeart/2008/layout/LinedList"/>
    <dgm:cxn modelId="{7B4612E2-C50E-BD4A-8B39-90AE2A0FD947}" type="presParOf" srcId="{F19D7F6F-6CBF-1046-AA9F-A11CD6F63E7D}" destId="{22357F16-9D88-1745-BCA2-993307990A04}" srcOrd="4" destOrd="0" presId="urn:microsoft.com/office/officeart/2008/layout/LinedList"/>
    <dgm:cxn modelId="{118DC5BF-2619-E740-BECB-73DFD4F2F793}" type="presParOf" srcId="{F19D7F6F-6CBF-1046-AA9F-A11CD6F63E7D}" destId="{7A1D093D-4846-1F4B-8048-ABD1B6215B6D}" srcOrd="5" destOrd="0" presId="urn:microsoft.com/office/officeart/2008/layout/LinedList"/>
    <dgm:cxn modelId="{7FC38C81-8C41-5246-B732-16D9AA29240D}" type="presParOf" srcId="{7A1D093D-4846-1F4B-8048-ABD1B6215B6D}" destId="{1F682E5D-76A1-F24F-B398-AD4259274982}" srcOrd="0" destOrd="0" presId="urn:microsoft.com/office/officeart/2008/layout/LinedList"/>
    <dgm:cxn modelId="{42E6D408-6C0B-ED45-B2F3-1951E237F423}" type="presParOf" srcId="{7A1D093D-4846-1F4B-8048-ABD1B6215B6D}" destId="{E2079B03-C967-3249-A0E3-D1F2739746D3}" srcOrd="1" destOrd="0" presId="urn:microsoft.com/office/officeart/2008/layout/LinedList"/>
    <dgm:cxn modelId="{D4E5A3F9-10F3-FE41-B6FE-529FC1E89D25}" type="presParOf" srcId="{F19D7F6F-6CBF-1046-AA9F-A11CD6F63E7D}" destId="{C1E56A8F-E4B8-AF42-BEC8-837632B3AC16}" srcOrd="6" destOrd="0" presId="urn:microsoft.com/office/officeart/2008/layout/LinedList"/>
    <dgm:cxn modelId="{D6033D76-4D41-434D-B52B-A961872268FA}" type="presParOf" srcId="{F19D7F6F-6CBF-1046-AA9F-A11CD6F63E7D}" destId="{CA2B0251-78C2-6E4D-9974-5039E755710C}" srcOrd="7" destOrd="0" presId="urn:microsoft.com/office/officeart/2008/layout/LinedList"/>
    <dgm:cxn modelId="{AB81D0E8-6AA0-C04A-A812-E9CC04619510}" type="presParOf" srcId="{CA2B0251-78C2-6E4D-9974-5039E755710C}" destId="{324939ED-1690-2D40-80A0-E2F8372C634C}" srcOrd="0" destOrd="0" presId="urn:microsoft.com/office/officeart/2008/layout/LinedList"/>
    <dgm:cxn modelId="{7AD0B746-B8A5-8F4A-BF43-A442FF988C0C}" type="presParOf" srcId="{CA2B0251-78C2-6E4D-9974-5039E755710C}" destId="{DB0131E2-BBFE-8242-8664-3D73162FBC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304FF-65A4-054D-B690-20A35F78D19C}">
      <dsp:nvSpPr>
        <dsp:cNvPr id="0" name=""/>
        <dsp:cNvSpPr/>
      </dsp:nvSpPr>
      <dsp:spPr>
        <a:xfrm>
          <a:off x="0" y="553381"/>
          <a:ext cx="2903934" cy="18439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4884C4-1F78-EC41-9904-81A1D5925CD6}">
      <dsp:nvSpPr>
        <dsp:cNvPr id="0" name=""/>
        <dsp:cNvSpPr/>
      </dsp:nvSpPr>
      <dsp:spPr>
        <a:xfrm>
          <a:off x="322659" y="859908"/>
          <a:ext cx="2903934" cy="18439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Growing scope and increasing cadence of sky surveys generates a growing number of transient detections.</a:t>
          </a:r>
        </a:p>
      </dsp:txBody>
      <dsp:txXfrm>
        <a:off x="376668" y="913917"/>
        <a:ext cx="2795916" cy="1735980"/>
      </dsp:txXfrm>
    </dsp:sp>
    <dsp:sp modelId="{A6969FDD-8241-EE4F-A68A-C9AB3D4EE657}">
      <dsp:nvSpPr>
        <dsp:cNvPr id="0" name=""/>
        <dsp:cNvSpPr/>
      </dsp:nvSpPr>
      <dsp:spPr>
        <a:xfrm>
          <a:off x="3549253" y="553381"/>
          <a:ext cx="2903934" cy="18439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776C9-2B5A-F647-9D93-C74C6AC2EB78}">
      <dsp:nvSpPr>
        <dsp:cNvPr id="0" name=""/>
        <dsp:cNvSpPr/>
      </dsp:nvSpPr>
      <dsp:spPr>
        <a:xfrm>
          <a:off x="3871912" y="859908"/>
          <a:ext cx="2903934" cy="18439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Filtering required via ML to reduce the number of detections humans are required to scan.</a:t>
          </a:r>
        </a:p>
      </dsp:txBody>
      <dsp:txXfrm>
        <a:off x="3925921" y="913917"/>
        <a:ext cx="2795916" cy="1735980"/>
      </dsp:txXfrm>
    </dsp:sp>
    <dsp:sp modelId="{2BC1EF8C-7605-B643-980C-77848A59153A}">
      <dsp:nvSpPr>
        <dsp:cNvPr id="0" name=""/>
        <dsp:cNvSpPr/>
      </dsp:nvSpPr>
      <dsp:spPr>
        <a:xfrm>
          <a:off x="7098506" y="553381"/>
          <a:ext cx="2903934" cy="18439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BBA54-1006-D04F-ACAE-9735BC7F1ED0}">
      <dsp:nvSpPr>
        <dsp:cNvPr id="0" name=""/>
        <dsp:cNvSpPr/>
      </dsp:nvSpPr>
      <dsp:spPr>
        <a:xfrm>
          <a:off x="7421165" y="859908"/>
          <a:ext cx="2903934" cy="18439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Techniques applied today will be applied to future surveys tomorrow!</a:t>
          </a:r>
        </a:p>
      </dsp:txBody>
      <dsp:txXfrm>
        <a:off x="7475174" y="913917"/>
        <a:ext cx="2795916" cy="1735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80B36-A266-C64D-B8CE-1C15079169BF}">
      <dsp:nvSpPr>
        <dsp:cNvPr id="0" name=""/>
        <dsp:cNvSpPr/>
      </dsp:nvSpPr>
      <dsp:spPr>
        <a:xfrm>
          <a:off x="0" y="0"/>
          <a:ext cx="687951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04B03-706A-034B-9E8F-55DEAFC1119D}">
      <dsp:nvSpPr>
        <dsp:cNvPr id="0" name=""/>
        <dsp:cNvSpPr/>
      </dsp:nvSpPr>
      <dsp:spPr>
        <a:xfrm>
          <a:off x="0" y="0"/>
          <a:ext cx="6879517" cy="149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Evolving data: </a:t>
          </a:r>
          <a:r>
            <a:rPr lang="en-US" sz="2300" kern="1200" dirty="0"/>
            <a:t>Retraining on recent data following changes to optical hardware can yield strong improvements to performance.</a:t>
          </a:r>
        </a:p>
      </dsp:txBody>
      <dsp:txXfrm>
        <a:off x="0" y="0"/>
        <a:ext cx="6879517" cy="1493307"/>
      </dsp:txXfrm>
    </dsp:sp>
    <dsp:sp modelId="{BE3A14C4-2347-084B-8E17-5D045E871E95}">
      <dsp:nvSpPr>
        <dsp:cNvPr id="0" name=""/>
        <dsp:cNvSpPr/>
      </dsp:nvSpPr>
      <dsp:spPr>
        <a:xfrm>
          <a:off x="0" y="1493307"/>
          <a:ext cx="6879517" cy="0"/>
        </a:xfrm>
        <a:prstGeom prst="line">
          <a:avLst/>
        </a:prstGeom>
        <a:solidFill>
          <a:schemeClr val="accent2">
            <a:hueOff val="498974"/>
            <a:satOff val="-225"/>
            <a:lumOff val="2352"/>
            <a:alphaOff val="0"/>
          </a:schemeClr>
        </a:solidFill>
        <a:ln w="12700" cap="flat" cmpd="sng" algn="ctr">
          <a:solidFill>
            <a:schemeClr val="accent2">
              <a:hueOff val="498974"/>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5987B9-A010-8548-888D-E84BCA93C598}">
      <dsp:nvSpPr>
        <dsp:cNvPr id="0" name=""/>
        <dsp:cNvSpPr/>
      </dsp:nvSpPr>
      <dsp:spPr>
        <a:xfrm>
          <a:off x="0" y="1493307"/>
          <a:ext cx="6879517" cy="149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Information size: </a:t>
          </a:r>
          <a:r>
            <a:rPr lang="en-US" sz="2300" kern="1200" dirty="0"/>
            <a:t>While a larger image size reduces computational efficiency, a smaller image size reduces the number of useful features.</a:t>
          </a:r>
        </a:p>
      </dsp:txBody>
      <dsp:txXfrm>
        <a:off x="0" y="1493307"/>
        <a:ext cx="6879517" cy="1493307"/>
      </dsp:txXfrm>
    </dsp:sp>
    <dsp:sp modelId="{22357F16-9D88-1745-BCA2-993307990A04}">
      <dsp:nvSpPr>
        <dsp:cNvPr id="0" name=""/>
        <dsp:cNvSpPr/>
      </dsp:nvSpPr>
      <dsp:spPr>
        <a:xfrm>
          <a:off x="0" y="2986615"/>
          <a:ext cx="6879517" cy="0"/>
        </a:xfrm>
        <a:prstGeom prst="line">
          <a:avLst/>
        </a:prstGeom>
        <a:solidFill>
          <a:schemeClr val="accent2">
            <a:hueOff val="997948"/>
            <a:satOff val="-449"/>
            <a:lumOff val="4705"/>
            <a:alphaOff val="0"/>
          </a:schemeClr>
        </a:solidFill>
        <a:ln w="12700" cap="flat" cmpd="sng" algn="ctr">
          <a:solidFill>
            <a:schemeClr val="accent2">
              <a:hueOff val="997948"/>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682E5D-76A1-F24F-B398-AD4259274982}">
      <dsp:nvSpPr>
        <dsp:cNvPr id="0" name=""/>
        <dsp:cNvSpPr/>
      </dsp:nvSpPr>
      <dsp:spPr>
        <a:xfrm>
          <a:off x="0" y="2986615"/>
          <a:ext cx="6879517" cy="149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Input adjustments: </a:t>
          </a:r>
          <a:r>
            <a:rPr lang="en-US" sz="2300" kern="1200" dirty="0"/>
            <a:t>Masking of ‘Magic Numbers’ in the image sets improves the performance further.</a:t>
          </a:r>
        </a:p>
      </dsp:txBody>
      <dsp:txXfrm>
        <a:off x="0" y="2986615"/>
        <a:ext cx="6879517" cy="1493307"/>
      </dsp:txXfrm>
    </dsp:sp>
    <dsp:sp modelId="{C1E56A8F-E4B8-AF42-BEC8-837632B3AC16}">
      <dsp:nvSpPr>
        <dsp:cNvPr id="0" name=""/>
        <dsp:cNvSpPr/>
      </dsp:nvSpPr>
      <dsp:spPr>
        <a:xfrm>
          <a:off x="0" y="4479922"/>
          <a:ext cx="6879517" cy="0"/>
        </a:xfrm>
        <a:prstGeom prst="line">
          <a:avLst/>
        </a:prstGeom>
        <a:solidFill>
          <a:schemeClr val="accent2">
            <a:hueOff val="1496922"/>
            <a:satOff val="-674"/>
            <a:lumOff val="7057"/>
            <a:alphaOff val="0"/>
          </a:schemeClr>
        </a:solidFill>
        <a:ln w="12700" cap="flat" cmpd="sng" algn="ctr">
          <a:solidFill>
            <a:schemeClr val="accent2">
              <a:hueOff val="1496922"/>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4939ED-1690-2D40-80A0-E2F8372C634C}">
      <dsp:nvSpPr>
        <dsp:cNvPr id="0" name=""/>
        <dsp:cNvSpPr/>
      </dsp:nvSpPr>
      <dsp:spPr>
        <a:xfrm>
          <a:off x="0" y="4479922"/>
          <a:ext cx="6879517" cy="149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dirty="0"/>
            <a:t>Architecture adjustments: </a:t>
          </a:r>
          <a:r>
            <a:rPr lang="en-US" sz="2300" kern="1200" dirty="0"/>
            <a:t>Comparison to other CNN architectures indicates the ATLAS CNN suite maintains a competitive performance.</a:t>
          </a:r>
        </a:p>
      </dsp:txBody>
      <dsp:txXfrm>
        <a:off x="0" y="4479922"/>
        <a:ext cx="6879517" cy="14933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B6FB9-CB11-7340-BADD-FB919FB96186}"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E484A-E77B-FD49-9CDB-CC639A6074EB}" type="slidenum">
              <a:rPr lang="en-US" smtClean="0"/>
              <a:t>‹#›</a:t>
            </a:fld>
            <a:endParaRPr lang="en-US"/>
          </a:p>
        </p:txBody>
      </p:sp>
    </p:spTree>
    <p:extLst>
      <p:ext uri="{BB962C8B-B14F-4D97-AF65-F5344CB8AC3E}">
        <p14:creationId xmlns:p14="http://schemas.microsoft.com/office/powerpoint/2010/main" val="167448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effectLst/>
                <a:latin typeface="Helvetica" pitchFamily="2" charset="0"/>
                <a:ea typeface="Calibri" panose="020F0502020204030204" pitchFamily="34" charset="0"/>
                <a:cs typeface="Times New Roman" panose="02020603050405020304" pitchFamily="18" charset="0"/>
              </a:rPr>
              <a:t>• Hi, I’m Josh and I’m a 2</a:t>
            </a:r>
            <a:r>
              <a:rPr lang="en-GB" sz="1800" kern="100" baseline="30000" dirty="0">
                <a:effectLst/>
                <a:latin typeface="Helvetica" pitchFamily="2" charset="0"/>
                <a:ea typeface="Calibri" panose="020F0502020204030204" pitchFamily="34" charset="0"/>
                <a:cs typeface="Times New Roman" panose="02020603050405020304" pitchFamily="18" charset="0"/>
              </a:rPr>
              <a:t>nd</a:t>
            </a:r>
            <a:r>
              <a:rPr lang="en-GB" sz="1800" kern="100" dirty="0">
                <a:effectLst/>
                <a:latin typeface="Helvetica" pitchFamily="2" charset="0"/>
                <a:ea typeface="Calibri" panose="020F0502020204030204" pitchFamily="34" charset="0"/>
                <a:cs typeface="Times New Roman" panose="02020603050405020304" pitchFamily="18" charset="0"/>
              </a:rPr>
              <a:t> year PhD Student in the supernova group at Queen’s University Belfast’s </a:t>
            </a:r>
            <a:r>
              <a:rPr lang="en-GB" sz="1800" kern="100" dirty="0" err="1">
                <a:effectLst/>
                <a:latin typeface="Helvetica" pitchFamily="2" charset="0"/>
                <a:ea typeface="Calibri" panose="020F0502020204030204" pitchFamily="34" charset="0"/>
                <a:cs typeface="Times New Roman" panose="02020603050405020304" pitchFamily="18" charset="0"/>
              </a:rPr>
              <a:t>Astrophysic’s</a:t>
            </a:r>
            <a:r>
              <a:rPr lang="en-GB" sz="1800" kern="100" dirty="0">
                <a:effectLst/>
                <a:latin typeface="Helvetica" pitchFamily="2" charset="0"/>
                <a:ea typeface="Calibri" panose="020F0502020204030204" pitchFamily="34" charset="0"/>
                <a:cs typeface="Times New Roman" panose="02020603050405020304" pitchFamily="18" charset="0"/>
              </a:rPr>
              <a:t> Research Programme. I’m funded through a programme called LINAS which aims to address implications of big data processing, AI and ML in wider society, with my focus in particular being on astronomy.</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Helvetica" pitchFamily="2"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Helvetica" pitchFamily="2" charset="0"/>
                <a:ea typeface="Calibri" panose="020F0502020204030204" pitchFamily="34" charset="0"/>
                <a:cs typeface="Times New Roman" panose="02020603050405020304" pitchFamily="18" charset="0"/>
              </a:rPr>
              <a:t>• From this I would like to talk to you today through some work I’ve recently carried out on the Real-Bogus classifier of the ATLAS sky survey.</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Helvetica" pitchFamily="2"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Helvetica" pitchFamily="2" charset="0"/>
                <a:ea typeface="Calibri" panose="020F0502020204030204" pitchFamily="34" charset="0"/>
                <a:cs typeface="Times New Roman" panose="02020603050405020304" pitchFamily="18" charset="0"/>
              </a:rPr>
              <a:t>• A little bit of background on me – I did my undergraduate at the University of Southampton and following this I went into working on credit risk models for a couple of years, and it was…well, I’m back in physics now to give you some idea. One of the things I picked up in this field was the importance of keeping machine learning models up to date; in some problems you may find a very static field of data and once you’ve developed a model to make predictions it will maintain a high level of accuracy throughout its lifetime. But there are data streams where the data will change over time, whether it be related to the financial behaviour of a society or the output from a telescope where optical hardware is being constantly updated and refined. I’d like to talk through why the periodic retraining of a model is useful in this context and the results we found when we attempted it.</a:t>
            </a:r>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1</a:t>
            </a:fld>
            <a:endParaRPr lang="en-US"/>
          </a:p>
        </p:txBody>
      </p:sp>
    </p:spTree>
    <p:extLst>
      <p:ext uri="{BB962C8B-B14F-4D97-AF65-F5344CB8AC3E}">
        <p14:creationId xmlns:p14="http://schemas.microsoft.com/office/powerpoint/2010/main" val="83866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a:t>
            </a:r>
            <a:r>
              <a:rPr lang="en-US" dirty="0"/>
              <a:t>The better the model we train, the better the Real and Bogus populations are separated, and less time is wasted by annotators sorting through detections above the score threshold.</a:t>
            </a:r>
            <a:r>
              <a:rPr lang="en-GB" b="0" i="0" dirty="0">
                <a:solidFill>
                  <a:srgbClr val="4A4A4A"/>
                </a:solidFill>
                <a:effectLst/>
                <a:latin typeface="Arial" panose="020B0604020202020204" pitchFamily="34" charset="0"/>
              </a:rPr>
              <a:t> </a:t>
            </a:r>
            <a:endParaRPr lang="en-US" dirty="0"/>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10</a:t>
            </a:fld>
            <a:endParaRPr lang="en-US"/>
          </a:p>
        </p:txBody>
      </p:sp>
    </p:spTree>
    <p:extLst>
      <p:ext uri="{BB962C8B-B14F-4D97-AF65-F5344CB8AC3E}">
        <p14:creationId xmlns:p14="http://schemas.microsoft.com/office/powerpoint/2010/main" val="3048729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It’s generally useful to consider the threshold as being set by your FPR and MDR. We want to set this threshold to provide an expected rate of False Positives and Missed Detections.</a:t>
            </a:r>
          </a:p>
          <a:p>
            <a:endParaRPr lang="en-GB" b="0" i="0" dirty="0">
              <a:solidFill>
                <a:srgbClr val="4A4A4A"/>
              </a:solidFill>
              <a:effectLst/>
              <a:latin typeface="Arial" panose="020B0604020202020204" pitchFamily="34" charset="0"/>
            </a:endParaRPr>
          </a:p>
          <a:p>
            <a:r>
              <a:rPr lang="en-GB" b="0" i="0" dirty="0">
                <a:solidFill>
                  <a:srgbClr val="4A4A4A"/>
                </a:solidFill>
                <a:effectLst/>
                <a:latin typeface="Arial" panose="020B0604020202020204" pitchFamily="34" charset="0"/>
              </a:rPr>
              <a:t>• In the context of this talk in particular, to reduce the time spent by human annotators, we want to shrink the false positive rate and so that’s the metric we’ll be focusing on. We fix our MDR to 1.00% when examining model performance and inspect the corresponding false positive rate.</a:t>
            </a:r>
            <a:endParaRPr lang="en-US" dirty="0"/>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11</a:t>
            </a:fld>
            <a:endParaRPr lang="en-US"/>
          </a:p>
        </p:txBody>
      </p:sp>
    </p:spTree>
    <p:extLst>
      <p:ext uri="{BB962C8B-B14F-4D97-AF65-F5344CB8AC3E}">
        <p14:creationId xmlns:p14="http://schemas.microsoft.com/office/powerpoint/2010/main" val="67708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We previously had two neural networks trained for our Haleakala and Mauna Loa telescopes, and as our Chilean and South African telescopes came online we expanded the use of the Mauna Loa model to include these.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The issue with this is that telescopes aren’t created equal, even if we try to make them as similar as possible. A model trained on one telescope’s data might not be great at parsing the data generated by another. To add to this, like most technology, telescopes change over time – CCD detectors have changed, optics have changed - e.g. corrector changes - and improvements to automated focus tracking all of which effect the PSF size. All telescopes, since initial live, all have had changes along these lines.</a:t>
            </a:r>
          </a:p>
          <a:p>
            <a:endParaRPr lang="en-US" dirty="0"/>
          </a:p>
          <a:p>
            <a:r>
              <a:rPr lang="en-GB" b="0" i="0" dirty="0">
                <a:solidFill>
                  <a:srgbClr val="4A4A4A"/>
                </a:solidFill>
                <a:effectLst/>
                <a:latin typeface="Arial" panose="020B0604020202020204" pitchFamily="34" charset="0"/>
              </a:rPr>
              <a:t>• </a:t>
            </a:r>
            <a:r>
              <a:rPr lang="en-US" dirty="0"/>
              <a:t>Another change to account for is the refinement of our datasets over time. The more human scanning that takes place the greater the number of overruled classifier decisions we have, and the better the opportunity for a model to learn from its mistakes.</a:t>
            </a:r>
          </a:p>
        </p:txBody>
      </p:sp>
      <p:sp>
        <p:nvSpPr>
          <p:cNvPr id="4" name="Slide Number Placeholder 3"/>
          <p:cNvSpPr>
            <a:spLocks noGrp="1"/>
          </p:cNvSpPr>
          <p:nvPr>
            <p:ph type="sldNum" sz="quarter" idx="5"/>
          </p:nvPr>
        </p:nvSpPr>
        <p:spPr/>
        <p:txBody>
          <a:bodyPr/>
          <a:lstStyle/>
          <a:p>
            <a:fld id="{666E484A-E77B-FD49-9CDB-CC639A6074EB}" type="slidenum">
              <a:rPr lang="en-US" smtClean="0"/>
              <a:t>12</a:t>
            </a:fld>
            <a:endParaRPr lang="en-US"/>
          </a:p>
        </p:txBody>
      </p:sp>
    </p:spTree>
    <p:extLst>
      <p:ext uri="{BB962C8B-B14F-4D97-AF65-F5344CB8AC3E}">
        <p14:creationId xmlns:p14="http://schemas.microsoft.com/office/powerpoint/2010/main" val="2930835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a:t>
            </a:r>
            <a:r>
              <a:rPr lang="en-US" dirty="0"/>
              <a:t>We started using the CNNs in late 2018 and retrained two years later in 2020 so we're well overdue a retrain. On top of that we could do with building some bespoke classifiers for the CHL and STH telescopes for which we should gain a significant improvement in quality.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To begin with we select a ratio for real to bogus detections of 1:3 for our training and testing sets. This ratio addresses the inherent class imbalance while also making sure the classifier has enough real detections to learn from. This kind of imbalance also provides a robustness against false positives; we want to lean our model against providing too many false positives so we provide it with more bogus examples so it can learn to be more cautious with its predictions. We select five nights of orange filter data and five of cyan between May and October 2022 from which to pull known good objects - i.e. known asteroids - as the bulk of our real data, which we augment with objects in the good list which have been promoted to good by human scanning. Then from that same period we pull 200 nights worth of bogus detections which gives us about 1.3 million detections overall for each set.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Using our CNN architecture we train over 20 epochs, </a:t>
            </a:r>
            <a:r>
              <a:rPr lang="en-US" dirty="0" err="1"/>
              <a:t>minimising</a:t>
            </a:r>
            <a:r>
              <a:rPr lang="en-US" dirty="0"/>
              <a:t> the loss function each time and selecting the optimal iteration at the end.</a:t>
            </a:r>
          </a:p>
        </p:txBody>
      </p:sp>
      <p:sp>
        <p:nvSpPr>
          <p:cNvPr id="4" name="Slide Number Placeholder 3"/>
          <p:cNvSpPr>
            <a:spLocks noGrp="1"/>
          </p:cNvSpPr>
          <p:nvPr>
            <p:ph type="sldNum" sz="quarter" idx="5"/>
          </p:nvPr>
        </p:nvSpPr>
        <p:spPr/>
        <p:txBody>
          <a:bodyPr/>
          <a:lstStyle/>
          <a:p>
            <a:fld id="{666E484A-E77B-FD49-9CDB-CC639A6074EB}" type="slidenum">
              <a:rPr lang="en-US" smtClean="0"/>
              <a:t>13</a:t>
            </a:fld>
            <a:endParaRPr lang="en-US"/>
          </a:p>
        </p:txBody>
      </p:sp>
    </p:spTree>
    <p:extLst>
      <p:ext uri="{BB962C8B-B14F-4D97-AF65-F5344CB8AC3E}">
        <p14:creationId xmlns:p14="http://schemas.microsoft.com/office/powerpoint/2010/main" val="2604773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a:t>
            </a:r>
            <a:r>
              <a:rPr lang="en-US" dirty="0"/>
              <a:t>We plot the false positive rate against the missed detection rate by shifting around the RB threshold mentioned earlier and seeing how the two values change. If we fix the MDR to 1% as before we see for Haleakala a decrease in false positives from 2.97% to 1.11%, which is a pretty good improvement. Haleakala is the only operating telescope to have a new and old unique classifier so it's worth playing around with this a bit - if we try the new classifier on the training data for the older model the FPR is 7.5% versus the old model's 4.16%, which is what we'd expect if the telescope data </a:t>
            </a:r>
            <a:r>
              <a:rPr lang="en-US" dirty="0" err="1"/>
              <a:t>behaviour</a:t>
            </a:r>
            <a:r>
              <a:rPr lang="en-US" dirty="0"/>
              <a:t> has changed. </a:t>
            </a:r>
          </a:p>
          <a:p>
            <a:endParaRPr lang="en-US" dirty="0"/>
          </a:p>
          <a:p>
            <a:r>
              <a:rPr lang="en-GB" b="0" i="0" dirty="0">
                <a:solidFill>
                  <a:srgbClr val="4A4A4A"/>
                </a:solidFill>
                <a:effectLst/>
                <a:latin typeface="Arial" panose="020B0604020202020204" pitchFamily="34" charset="0"/>
              </a:rPr>
              <a:t>• </a:t>
            </a:r>
            <a:r>
              <a:rPr lang="en-US" dirty="0"/>
              <a:t>Looking at the brand new classifier performance against the old MLO classifier CHL sees an improvement from 5.8 to 1.5, and STH from 2.67 to 0.86.</a:t>
            </a:r>
          </a:p>
        </p:txBody>
      </p:sp>
      <p:sp>
        <p:nvSpPr>
          <p:cNvPr id="4" name="Slide Number Placeholder 3"/>
          <p:cNvSpPr>
            <a:spLocks noGrp="1"/>
          </p:cNvSpPr>
          <p:nvPr>
            <p:ph type="sldNum" sz="quarter" idx="5"/>
          </p:nvPr>
        </p:nvSpPr>
        <p:spPr/>
        <p:txBody>
          <a:bodyPr/>
          <a:lstStyle/>
          <a:p>
            <a:fld id="{666E484A-E77B-FD49-9CDB-CC639A6074EB}" type="slidenum">
              <a:rPr lang="en-US" smtClean="0"/>
              <a:t>14</a:t>
            </a:fld>
            <a:endParaRPr lang="en-US"/>
          </a:p>
        </p:txBody>
      </p:sp>
    </p:spTree>
    <p:extLst>
      <p:ext uri="{BB962C8B-B14F-4D97-AF65-F5344CB8AC3E}">
        <p14:creationId xmlns:p14="http://schemas.microsoft.com/office/powerpoint/2010/main" val="424907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The aim of retraining is to reduce the number of bogus detections that the classifier passes along to human scanners while maintaining the same rate of real objects captured. If we look at the distributions of the two classes by score, old on the top and new on the bottom, we do see a marked improvement in the separation between them. For the example of CHL, whose FPR has reduced by a factor of 4: for the 1.14 million bogus detections in our dataset, 66,000 would have been passed on to human scanning. That number has now been reduced to about 17,000.</a:t>
            </a:r>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15</a:t>
            </a:fld>
            <a:endParaRPr lang="en-US"/>
          </a:p>
        </p:txBody>
      </p:sp>
    </p:spTree>
    <p:extLst>
      <p:ext uri="{BB962C8B-B14F-4D97-AF65-F5344CB8AC3E}">
        <p14:creationId xmlns:p14="http://schemas.microsoft.com/office/powerpoint/2010/main" val="268921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It’s also worth considering further improvements, such as those that can be made to the input images. Increasing the size of the data increases the computational expense but decreasing it might improve our efficiency.</a:t>
            </a:r>
            <a:endParaRPr lang="en-GB" dirty="0"/>
          </a:p>
          <a:p>
            <a:endParaRPr lang="en-GB" dirty="0"/>
          </a:p>
          <a:p>
            <a:r>
              <a:rPr lang="en-GB" b="0" i="0" dirty="0">
                <a:solidFill>
                  <a:srgbClr val="4A4A4A"/>
                </a:solidFill>
                <a:effectLst/>
                <a:latin typeface="Arial" panose="020B0604020202020204" pitchFamily="34" charset="0"/>
              </a:rPr>
              <a:t>•  The reduction may reduce the complexity of the model image, decreasing the risk of overfitting and allowing the classifiers to more easily generalize to new data.</a:t>
            </a:r>
          </a:p>
          <a:p>
            <a:endParaRPr lang="en-GB" dirty="0"/>
          </a:p>
          <a:p>
            <a:r>
              <a:rPr lang="en-GB" b="0" i="0" dirty="0">
                <a:solidFill>
                  <a:srgbClr val="4A4A4A"/>
                </a:solidFill>
                <a:effectLst/>
                <a:latin typeface="Arial" panose="020B0604020202020204" pitchFamily="34" charset="0"/>
              </a:rPr>
              <a:t>• </a:t>
            </a:r>
            <a:r>
              <a:rPr lang="en-GB" dirty="0"/>
              <a:t>We shrunk the stamp sizes to 10x10 pixels and ran them through the same model architecture as before.</a:t>
            </a:r>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16</a:t>
            </a:fld>
            <a:endParaRPr lang="en-US"/>
          </a:p>
        </p:txBody>
      </p:sp>
    </p:spTree>
    <p:extLst>
      <p:ext uri="{BB962C8B-B14F-4D97-AF65-F5344CB8AC3E}">
        <p14:creationId xmlns:p14="http://schemas.microsoft.com/office/powerpoint/2010/main" val="446974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What we see is that the </a:t>
            </a:r>
            <a:r>
              <a:rPr lang="en-GB" dirty="0"/>
              <a:t>FPRs are better than those of our own model but not as good as the 20x20 pixel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And this is mainly because </a:t>
            </a:r>
            <a:r>
              <a:rPr lang="en-US" sz="1200" b="0" i="0" dirty="0">
                <a:solidFill>
                  <a:srgbClr val="4A4A4A"/>
                </a:solidFill>
                <a:effectLst/>
                <a:latin typeface="Arial" panose="020B0604020202020204" pitchFamily="34" charset="0"/>
              </a:rPr>
              <a:t>s</a:t>
            </a:r>
            <a:r>
              <a:rPr lang="en-US" sz="1200" dirty="0"/>
              <a:t>uccessive convolutions and pooling layers further reduce the dimensionality of existing features. Your input shrinks with each successive layer, so by the time you’re getting to your output layer your input for 10x10 pixel images is tiny and there’s not much for a model to use.</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There’s also a potential </a:t>
            </a:r>
            <a:r>
              <a:rPr lang="en-US" sz="1200" b="0" i="0" dirty="0">
                <a:solidFill>
                  <a:srgbClr val="4A4A4A"/>
                </a:solidFill>
                <a:effectLst/>
                <a:latin typeface="Arial" panose="020B0604020202020204" pitchFamily="34" charset="0"/>
              </a:rPr>
              <a:t>l</a:t>
            </a:r>
            <a:r>
              <a:rPr lang="en-US" sz="1200" dirty="0"/>
              <a:t>oss of Bogus Features as a result of image cropping. Our training sets contain a lot more bogus detections, and if you think back to our input difference images there are a lot of different artefacts that can indicate bogus features, but maybe fewer in that </a:t>
            </a:r>
            <a:r>
              <a:rPr lang="en-US" sz="1200" dirty="0" err="1"/>
              <a:t>centre</a:t>
            </a:r>
            <a:r>
              <a:rPr lang="en-US" sz="1200" dirty="0"/>
              <a:t> of the image that can indicate Real features. If we crop out large sections of our input, there are less features for the CNN to learn from. But onwards and upwards!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17</a:t>
            </a:fld>
            <a:endParaRPr lang="en-US"/>
          </a:p>
        </p:txBody>
      </p:sp>
    </p:spTree>
    <p:extLst>
      <p:ext uri="{BB962C8B-B14F-4D97-AF65-F5344CB8AC3E}">
        <p14:creationId xmlns:p14="http://schemas.microsoft.com/office/powerpoint/2010/main" val="2976565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Another thing we can try – bad pixels. Every CCD has them, the question is how we deal with them.</a:t>
            </a:r>
          </a:p>
          <a:p>
            <a:endParaRPr lang="en-GB" b="0" i="0" dirty="0">
              <a:solidFill>
                <a:srgbClr val="4A4A4A"/>
              </a:solidFill>
              <a:effectLst/>
              <a:latin typeface="Arial" panose="020B0604020202020204" pitchFamily="34" charset="0"/>
            </a:endParaRPr>
          </a:p>
          <a:p>
            <a:r>
              <a:rPr lang="en-GB" b="0" i="0" dirty="0">
                <a:solidFill>
                  <a:srgbClr val="4A4A4A"/>
                </a:solidFill>
                <a:effectLst/>
                <a:latin typeface="Arial" panose="020B0604020202020204" pitchFamily="34" charset="0"/>
              </a:rPr>
              <a:t>• When we receive our input images bad pixels are marked with a Magic Number of minus ten thousand Pi.</a:t>
            </a:r>
          </a:p>
          <a:p>
            <a:endParaRPr lang="en-GB" b="0" i="0" dirty="0">
              <a:solidFill>
                <a:srgbClr val="4A4A4A"/>
              </a:solidFill>
              <a:effectLst/>
              <a:latin typeface="Arial" panose="020B0604020202020204" pitchFamily="34" charset="0"/>
            </a:endParaRPr>
          </a:p>
          <a:p>
            <a:r>
              <a:rPr lang="en-GB" b="0" i="0" dirty="0">
                <a:solidFill>
                  <a:srgbClr val="4A4A4A"/>
                </a:solidFill>
                <a:effectLst/>
                <a:latin typeface="Arial" panose="020B0604020202020204" pitchFamily="34" charset="0"/>
              </a:rPr>
              <a:t>• But we normalise our image before we feed it to the classifier, and these high negative values have probably been throwing things off a bit. So what we’ve done instead is replace these values with zero, and the results are quite impressive.</a:t>
            </a:r>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18</a:t>
            </a:fld>
            <a:endParaRPr lang="en-US"/>
          </a:p>
        </p:txBody>
      </p:sp>
    </p:spTree>
    <p:extLst>
      <p:ext uri="{BB962C8B-B14F-4D97-AF65-F5344CB8AC3E}">
        <p14:creationId xmlns:p14="http://schemas.microsoft.com/office/powerpoint/2010/main" val="4180582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Compared to our initial retrained FPRs of 1.11, 0.86, and 1.5% for the telescopes we’re now seeing even greater decreases and almost a tendence to performance parity for each classifier.</a:t>
            </a:r>
          </a:p>
          <a:p>
            <a:endParaRPr lang="en-GB" b="0" i="0" dirty="0">
              <a:solidFill>
                <a:srgbClr val="4A4A4A"/>
              </a:solidFill>
              <a:effectLst/>
              <a:latin typeface="Arial" panose="020B0604020202020204" pitchFamily="34" charset="0"/>
            </a:endParaRPr>
          </a:p>
          <a:p>
            <a:r>
              <a:rPr lang="en-GB" b="0" i="0" dirty="0">
                <a:solidFill>
                  <a:srgbClr val="4A4A4A"/>
                </a:solidFill>
                <a:effectLst/>
                <a:latin typeface="Arial" panose="020B0604020202020204" pitchFamily="34" charset="0"/>
              </a:rPr>
              <a:t>• This surprised us – we did not suspect such a significant drop. But going forward we’re definitely going to correct these numbers to zero prior to normalisation and achieve a much better performance for it.</a:t>
            </a:r>
          </a:p>
        </p:txBody>
      </p:sp>
      <p:sp>
        <p:nvSpPr>
          <p:cNvPr id="4" name="Slide Number Placeholder 3"/>
          <p:cNvSpPr>
            <a:spLocks noGrp="1"/>
          </p:cNvSpPr>
          <p:nvPr>
            <p:ph type="sldNum" sz="quarter" idx="5"/>
          </p:nvPr>
        </p:nvSpPr>
        <p:spPr/>
        <p:txBody>
          <a:bodyPr/>
          <a:lstStyle/>
          <a:p>
            <a:fld id="{666E484A-E77B-FD49-9CDB-CC639A6074EB}" type="slidenum">
              <a:rPr lang="en-US" smtClean="0"/>
              <a:t>19</a:t>
            </a:fld>
            <a:endParaRPr lang="en-US"/>
          </a:p>
        </p:txBody>
      </p:sp>
    </p:spTree>
    <p:extLst>
      <p:ext uri="{BB962C8B-B14F-4D97-AF65-F5344CB8AC3E}">
        <p14:creationId xmlns:p14="http://schemas.microsoft.com/office/powerpoint/2010/main" val="14086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So a little bit of information on ATLAS. ATLAS, or the Asteroid Terrestrial-impact Last Alert System is an asteroid </a:t>
            </a:r>
            <a:r>
              <a:rPr lang="en-GB" sz="1200" b="0" i="0" dirty="0">
                <a:effectLst/>
              </a:rPr>
              <a:t>impact early warning system developed by the University of Hawaii and funded by NASA.</a:t>
            </a:r>
            <a:endParaRPr lang="en-GB" b="0" i="0" dirty="0">
              <a:solidFill>
                <a:srgbClr val="4A4A4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A4A4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It consists of four wright-Schmidt telescopes that feed </a:t>
            </a:r>
            <a:r>
              <a:rPr lang="en-GB" b="1" i="0" dirty="0">
                <a:solidFill>
                  <a:srgbClr val="4A4A4A"/>
                </a:solidFill>
                <a:effectLst/>
                <a:latin typeface="Arial" panose="020B0604020202020204" pitchFamily="34" charset="0"/>
              </a:rPr>
              <a:t>orange and cyan </a:t>
            </a:r>
            <a:r>
              <a:rPr lang="en-GB" b="0" i="0" dirty="0">
                <a:solidFill>
                  <a:srgbClr val="4A4A4A"/>
                </a:solidFill>
                <a:effectLst/>
                <a:latin typeface="Arial" panose="020B0604020202020204" pitchFamily="34" charset="0"/>
              </a:rPr>
              <a:t>filter data to QUB for processing each night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A4A4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Haleakala went live in 2015, joined by neighbouring Mauna Loa in 2017, followed by two more at El Sauce and Sutherland in 2021 and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A4A4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The untimely </a:t>
            </a:r>
            <a:r>
              <a:rPr lang="en-GB" b="0" i="0" dirty="0" err="1">
                <a:solidFill>
                  <a:srgbClr val="4A4A4A"/>
                </a:solidFill>
                <a:effectLst/>
                <a:latin typeface="Arial" panose="020B0604020202020204" pitchFamily="34" charset="0"/>
              </a:rPr>
              <a:t>volcanoing</a:t>
            </a:r>
            <a:r>
              <a:rPr lang="en-GB" b="0" i="0" dirty="0">
                <a:solidFill>
                  <a:srgbClr val="4A4A4A"/>
                </a:solidFill>
                <a:effectLst/>
                <a:latin typeface="Arial" panose="020B0604020202020204" pitchFamily="34" charset="0"/>
              </a:rPr>
              <a:t> of Mauna Loa means we only have three operating telescopes: (attempting to fly up solar panels to supply power to the telescopes via helicopters, are funded and have an order with a company but will take a few 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A4A4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The survey has a 1-day cadence between 50 dec and a 2-day cadence at the poles with the ability to visit a region 4 times in a night. </a:t>
            </a:r>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2</a:t>
            </a:fld>
            <a:endParaRPr lang="en-US"/>
          </a:p>
        </p:txBody>
      </p:sp>
    </p:spTree>
    <p:extLst>
      <p:ext uri="{BB962C8B-B14F-4D97-AF65-F5344CB8AC3E}">
        <p14:creationId xmlns:p14="http://schemas.microsoft.com/office/powerpoint/2010/main" val="4216449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One other thing we wanted to do was be able to justify the use of our model in comparison to others. </a:t>
            </a:r>
          </a:p>
          <a:p>
            <a:endParaRPr lang="en-GB" b="0" i="0" dirty="0">
              <a:solidFill>
                <a:srgbClr val="4A4A4A"/>
              </a:solidFill>
              <a:effectLst/>
              <a:latin typeface="Arial" panose="020B0604020202020204" pitchFamily="34" charset="0"/>
            </a:endParaRPr>
          </a:p>
          <a:p>
            <a:r>
              <a:rPr lang="en-GB" b="0" i="0" dirty="0">
                <a:solidFill>
                  <a:srgbClr val="4A4A4A"/>
                </a:solidFill>
                <a:effectLst/>
                <a:latin typeface="Arial" panose="020B0604020202020204" pitchFamily="34" charset="0"/>
              </a:rPr>
              <a:t>•  To do this we took our datasets from the initial retraining and fed them through alternative model architectures; we tried fewer convolutional layers, alternate kernel sizes, and a few known architectures such as </a:t>
            </a:r>
            <a:r>
              <a:rPr lang="en-GB" b="0" i="0" dirty="0" err="1">
                <a:solidFill>
                  <a:srgbClr val="4A4A4A"/>
                </a:solidFill>
                <a:effectLst/>
                <a:latin typeface="Arial" panose="020B0604020202020204" pitchFamily="34" charset="0"/>
              </a:rPr>
              <a:t>MobileNet</a:t>
            </a:r>
            <a:r>
              <a:rPr lang="en-GB" b="0" i="0" dirty="0">
                <a:solidFill>
                  <a:srgbClr val="4A4A4A"/>
                </a:solidFill>
                <a:effectLst/>
                <a:latin typeface="Arial" panose="020B0604020202020204" pitchFamily="34" charset="0"/>
              </a:rPr>
              <a:t>.</a:t>
            </a:r>
          </a:p>
          <a:p>
            <a:endParaRPr lang="en-GB" b="0" i="0" dirty="0">
              <a:solidFill>
                <a:srgbClr val="4A4A4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Our CNN outperforms almost all attempted alternatives on ATLAS data – reducing the number of convolutional layers saw a greater inability to discern features, while architectures such as </a:t>
            </a:r>
            <a:r>
              <a:rPr lang="en-GB" b="0" i="0" dirty="0" err="1">
                <a:solidFill>
                  <a:srgbClr val="4A4A4A"/>
                </a:solidFill>
                <a:effectLst/>
                <a:latin typeface="Arial" panose="020B0604020202020204" pitchFamily="34" charset="0"/>
              </a:rPr>
              <a:t>MobileNet</a:t>
            </a:r>
            <a:r>
              <a:rPr lang="en-GB" b="0" i="0" dirty="0">
                <a:solidFill>
                  <a:srgbClr val="4A4A4A"/>
                </a:solidFill>
                <a:effectLst/>
                <a:latin typeface="Arial" panose="020B0604020202020204" pitchFamily="34" charset="0"/>
              </a:rPr>
              <a:t> simply failed to extract features as well. </a:t>
            </a:r>
          </a:p>
          <a:p>
            <a:endParaRPr lang="en-GB" b="0" i="0" dirty="0">
              <a:solidFill>
                <a:srgbClr val="4A4A4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The only model that could match our own CNN was LeNet-5, which was similarly trained on a 28x28 grayscale image set during its development, but it was a case of outperforming one telescope by a twentieth of a percentage point and underperforming in another by the same amount, so we elect to say the performance is comparative and stick with our in-house classifier.</a:t>
            </a:r>
          </a:p>
          <a:p>
            <a:endParaRPr lang="en-GB" b="0" i="0" dirty="0">
              <a:solidFill>
                <a:srgbClr val="4A4A4A"/>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20</a:t>
            </a:fld>
            <a:endParaRPr lang="en-US"/>
          </a:p>
        </p:txBody>
      </p:sp>
    </p:spTree>
    <p:extLst>
      <p:ext uri="{BB962C8B-B14F-4D97-AF65-F5344CB8AC3E}">
        <p14:creationId xmlns:p14="http://schemas.microsoft.com/office/powerpoint/2010/main" val="599667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The only model that could match our own CNN was LeNet-5, which was similarly trained on a 28x28 grayscale image set during its development. </a:t>
            </a:r>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21</a:t>
            </a:fld>
            <a:endParaRPr lang="en-US"/>
          </a:p>
        </p:txBody>
      </p:sp>
    </p:spTree>
    <p:extLst>
      <p:ext uri="{BB962C8B-B14F-4D97-AF65-F5344CB8AC3E}">
        <p14:creationId xmlns:p14="http://schemas.microsoft.com/office/powerpoint/2010/main" val="1733238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Back to the real-terms impact of this. From our old model’s performance on the new unfixed data to the new model’s performance on that same fixed data we see for Chile a decrease in the FPR from 5.97% to 0.79%. That’s a 90% reduction in human scanning time for that telescope!</a:t>
            </a:r>
          </a:p>
          <a:p>
            <a:endParaRPr lang="en-GB" b="0" i="0" dirty="0">
              <a:solidFill>
                <a:srgbClr val="4A4A4A"/>
              </a:solidFill>
              <a:effectLst/>
              <a:latin typeface="Arial" panose="020B0604020202020204" pitchFamily="34" charset="0"/>
            </a:endParaRPr>
          </a:p>
          <a:p>
            <a:r>
              <a:rPr lang="en-GB" b="0" i="0" dirty="0">
                <a:solidFill>
                  <a:srgbClr val="4A4A4A"/>
                </a:solidFill>
                <a:effectLst/>
                <a:latin typeface="Arial" panose="020B0604020202020204" pitchFamily="34" charset="0"/>
              </a:rPr>
              <a:t>• We implemented the retrained classifiers with the new magic numbers in September on all three telescopes, and while we’re waiting a bit longer to get an idea of how much the workload has shrunk given weather and lunar phases, it is looking good.</a:t>
            </a:r>
          </a:p>
          <a:p>
            <a:endParaRPr lang="en-GB" b="0" i="0" dirty="0">
              <a:solidFill>
                <a:srgbClr val="4A4A4A"/>
              </a:solidFill>
              <a:effectLst/>
              <a:latin typeface="Arial" panose="020B0604020202020204" pitchFamily="34" charset="0"/>
            </a:endParaRPr>
          </a:p>
          <a:p>
            <a:endParaRPr lang="en-GB" b="0" i="0" dirty="0">
              <a:solidFill>
                <a:srgbClr val="4A4A4A"/>
              </a:solidFill>
              <a:effectLst/>
              <a:latin typeface="Arial" panose="020B0604020202020204" pitchFamily="34" charset="0"/>
            </a:endParaRPr>
          </a:p>
          <a:p>
            <a:endParaRPr lang="en-GB" b="0" i="0" dirty="0">
              <a:solidFill>
                <a:srgbClr val="4A4A4A"/>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22</a:t>
            </a:fld>
            <a:endParaRPr lang="en-US"/>
          </a:p>
        </p:txBody>
      </p:sp>
    </p:spTree>
    <p:extLst>
      <p:ext uri="{BB962C8B-B14F-4D97-AF65-F5344CB8AC3E}">
        <p14:creationId xmlns:p14="http://schemas.microsoft.com/office/powerpoint/2010/main" val="3640337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It's worth also discussing some issues with our datasets before we wrap up. Our datasets consist of four sub-populations: of good objects, we have known real objects identified by ephemeris checks and objects promoted to good by human scanning. Of bad objects, we have objects rejected by the real-bogus threshold and objects rejected by human scanners. What we're ignoring here is those good objects below the RB threshold. Some may be rescued manually but there's likely a number of objects in our bad list that shouldn't be there. Objects promoted to good via scanning are pre-selected based on the RB threshold, meaning that real objects the model discards are less likely to be promoted, and as such any relevant features will not be weighed heavily by our new classifiers. The impact of this is doubled when we consider those ignored real objects will instead be in our bad population, where new classifiers may learn to treat these features negatively rather than ignore them.</a:t>
            </a:r>
          </a:p>
          <a:p>
            <a:endParaRPr lang="en-GB" b="0" i="0" dirty="0">
              <a:solidFill>
                <a:srgbClr val="4A4A4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If we trial the classifiers on the 27,000 objects in the good list 112 are reclassed as bogus. Ignoring objects classified by the old MLO model, 14 of these are significantly misclassed - a sort of nebulous "this is no doubt a human would class this as real" definition. Five of these were actually misclassed by the old classifiers and rescued by humans following discoveries by other surveys, so we find 9 real problem objects. Quite low. Of a sample of 20,000 bogus objects 215 are promoted to scanning, eight of which are given a score above 0.9. Two of these are actually real and the other six are due to residuals from bright star subtractions in the difference imaging, so that may be an avenue for improvement down the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A4A4A"/>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23</a:t>
            </a:fld>
            <a:endParaRPr lang="en-US"/>
          </a:p>
        </p:txBody>
      </p:sp>
    </p:spTree>
    <p:extLst>
      <p:ext uri="{BB962C8B-B14F-4D97-AF65-F5344CB8AC3E}">
        <p14:creationId xmlns:p14="http://schemas.microsoft.com/office/powerpoint/2010/main" val="3094809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Talk through, very simple</a:t>
            </a:r>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24</a:t>
            </a:fld>
            <a:endParaRPr lang="en-US"/>
          </a:p>
        </p:txBody>
      </p:sp>
    </p:spTree>
    <p:extLst>
      <p:ext uri="{BB962C8B-B14F-4D97-AF65-F5344CB8AC3E}">
        <p14:creationId xmlns:p14="http://schemas.microsoft.com/office/powerpoint/2010/main" val="3488051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So what do we do with this data? Well we detect transients via the large-scale cosmic spot the difference of Difference Imaging.</a:t>
            </a:r>
          </a:p>
          <a:p>
            <a:endParaRPr lang="en-GB" b="0" i="0" dirty="0">
              <a:solidFill>
                <a:srgbClr val="4A4A4A"/>
              </a:solidFill>
              <a:effectLst/>
              <a:latin typeface="Arial" panose="020B0604020202020204" pitchFamily="34" charset="0"/>
            </a:endParaRPr>
          </a:p>
          <a:p>
            <a:r>
              <a:rPr lang="en-GB" b="0" i="0" dirty="0">
                <a:solidFill>
                  <a:srgbClr val="4A4A4A"/>
                </a:solidFill>
                <a:effectLst/>
                <a:latin typeface="Arial" panose="020B0604020202020204" pitchFamily="34" charset="0"/>
              </a:rPr>
              <a:t>•  We have a reference wallpaper of the ATLAS sky which we rebuild annually.</a:t>
            </a:r>
          </a:p>
          <a:p>
            <a:endParaRPr lang="en-GB" b="0" i="0" dirty="0">
              <a:solidFill>
                <a:srgbClr val="4A4A4A"/>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3</a:t>
            </a:fld>
            <a:endParaRPr lang="en-US"/>
          </a:p>
        </p:txBody>
      </p:sp>
    </p:spTree>
    <p:extLst>
      <p:ext uri="{BB962C8B-B14F-4D97-AF65-F5344CB8AC3E}">
        <p14:creationId xmlns:p14="http://schemas.microsoft.com/office/powerpoint/2010/main" val="265943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 Over the course of the survey lifetime we periodically return to given patches of sky and take additional images.</a:t>
            </a:r>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4</a:t>
            </a:fld>
            <a:endParaRPr lang="en-US"/>
          </a:p>
        </p:txBody>
      </p:sp>
    </p:spTree>
    <p:extLst>
      <p:ext uri="{BB962C8B-B14F-4D97-AF65-F5344CB8AC3E}">
        <p14:creationId xmlns:p14="http://schemas.microsoft.com/office/powerpoint/2010/main" val="1073061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If we subtract the first image from the second we can see the changes in brightness – and see whether there’s something there that wasn’t there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Detections could be any number of real astronomical objects, moving across the sky like asteroids or changing their brightness like supernovae. This detection is demonstrably a real one with two clear images and an object that wasn’t there previously.</a:t>
            </a:r>
          </a:p>
        </p:txBody>
      </p:sp>
      <p:sp>
        <p:nvSpPr>
          <p:cNvPr id="4" name="Slide Number Placeholder 3"/>
          <p:cNvSpPr>
            <a:spLocks noGrp="1"/>
          </p:cNvSpPr>
          <p:nvPr>
            <p:ph type="sldNum" sz="quarter" idx="5"/>
          </p:nvPr>
        </p:nvSpPr>
        <p:spPr/>
        <p:txBody>
          <a:bodyPr/>
          <a:lstStyle/>
          <a:p>
            <a:fld id="{666E484A-E77B-FD49-9CDB-CC639A6074EB}" type="slidenum">
              <a:rPr lang="en-US" smtClean="0"/>
              <a:t>5</a:t>
            </a:fld>
            <a:endParaRPr lang="en-US"/>
          </a:p>
        </p:txBody>
      </p:sp>
    </p:spTree>
    <p:extLst>
      <p:ext uri="{BB962C8B-B14F-4D97-AF65-F5344CB8AC3E}">
        <p14:creationId xmlns:p14="http://schemas.microsoft.com/office/powerpoint/2010/main" val="277614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But they could also be due to errors in the instrument, maybe the image we took was smudged or the subtraction wasn’t as clean as we’d like. We therefore need human scanners or annotators to look at each of these difference images to make sure it’s a real object. You can see here the image is quite smudged and as such the difference image has a number of artefacts.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b="0" i="0" dirty="0">
                <a:solidFill>
                  <a:srgbClr val="4A4A4A"/>
                </a:solidFill>
                <a:effectLst/>
                <a:latin typeface="Arial" panose="020B0604020202020204" pitchFamily="34" charset="0"/>
              </a:rPr>
              <a:t>T</a:t>
            </a:r>
            <a:r>
              <a:rPr lang="en-US" dirty="0"/>
              <a:t>his image-taking happens once every 30 seconds over four telescopes on a 10k x 10k frame, with these images here being 400 odd pixels – to give you an idea of the problem we face every night! </a:t>
            </a:r>
          </a:p>
        </p:txBody>
      </p:sp>
      <p:sp>
        <p:nvSpPr>
          <p:cNvPr id="4" name="Slide Number Placeholder 3"/>
          <p:cNvSpPr>
            <a:spLocks noGrp="1"/>
          </p:cNvSpPr>
          <p:nvPr>
            <p:ph type="sldNum" sz="quarter" idx="5"/>
          </p:nvPr>
        </p:nvSpPr>
        <p:spPr/>
        <p:txBody>
          <a:bodyPr/>
          <a:lstStyle/>
          <a:p>
            <a:fld id="{666E484A-E77B-FD49-9CDB-CC639A6074EB}" type="slidenum">
              <a:rPr lang="en-US" smtClean="0"/>
              <a:t>6</a:t>
            </a:fld>
            <a:endParaRPr lang="en-US"/>
          </a:p>
        </p:txBody>
      </p:sp>
    </p:spTree>
    <p:extLst>
      <p:ext uri="{BB962C8B-B14F-4D97-AF65-F5344CB8AC3E}">
        <p14:creationId xmlns:p14="http://schemas.microsoft.com/office/powerpoint/2010/main" val="3543565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There are tens of thousands of detections every night, and though we can filter some of the obviously bad ones out, we need to use machine learning models to catch the likeliest candidates.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Humans will look at objects the model is happiest with to confirm them – but we’re only studying a few hundred instead of a few thousand. The trick is getting the model to show us the right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a:t>
            </a:r>
            <a:r>
              <a:rPr lang="en-US" b="0" i="0" dirty="0">
                <a:solidFill>
                  <a:srgbClr val="4A4A4A"/>
                </a:solidFill>
                <a:effectLst/>
                <a:latin typeface="Arial" panose="020B0604020202020204" pitchFamily="34" charset="0"/>
              </a:rPr>
              <a:t> And this problem is going to grow as future surveys with bigger, deeper fields and shorter cadences come online like LSST. If we have a model now that only thinks 1 in 20 bogus detections are real, that’s manageable when we are dealing with only a few hundred bogus detections a night. But say the successor to such a survey is dealing with thousands of bogus detections, then we’re talking about humans having to go through hundreds a day – and that’s time you could better spend on research, or playing games on your phone. So it’s important that we constantly revisit this problem as our surveys grow.</a:t>
            </a:r>
            <a:endParaRPr lang="en-US" dirty="0"/>
          </a:p>
          <a:p>
            <a:endParaRPr lang="en-US" dirty="0"/>
          </a:p>
        </p:txBody>
      </p:sp>
      <p:sp>
        <p:nvSpPr>
          <p:cNvPr id="4" name="Slide Number Placeholder 3"/>
          <p:cNvSpPr>
            <a:spLocks noGrp="1"/>
          </p:cNvSpPr>
          <p:nvPr>
            <p:ph type="sldNum" sz="quarter" idx="5"/>
          </p:nvPr>
        </p:nvSpPr>
        <p:spPr/>
        <p:txBody>
          <a:bodyPr/>
          <a:lstStyle/>
          <a:p>
            <a:fld id="{666E484A-E77B-FD49-9CDB-CC639A6074EB}" type="slidenum">
              <a:rPr lang="en-US" smtClean="0"/>
              <a:t>7</a:t>
            </a:fld>
            <a:endParaRPr lang="en-US"/>
          </a:p>
        </p:txBody>
      </p:sp>
    </p:spTree>
    <p:extLst>
      <p:ext uri="{BB962C8B-B14F-4D97-AF65-F5344CB8AC3E}">
        <p14:creationId xmlns:p14="http://schemas.microsoft.com/office/powerpoint/2010/main" val="356943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A4A"/>
                </a:solidFill>
                <a:effectLst/>
                <a:latin typeface="Arial" panose="020B0604020202020204" pitchFamily="34" charset="0"/>
              </a:rPr>
              <a:t>•</a:t>
            </a:r>
            <a:r>
              <a:rPr lang="en-US" b="0" i="0" dirty="0">
                <a:solidFill>
                  <a:srgbClr val="4A4A4A"/>
                </a:solidFill>
                <a:effectLst/>
                <a:latin typeface="Arial" panose="020B0604020202020204" pitchFamily="34" charset="0"/>
              </a:rPr>
              <a:t> The Real-Bogus classifier we use in ATLAS is a Convolutional Neural Network. I could spend a whole talk explaining what the model does but in summary we use three successive convolutional and max pooling layers prior to flattening, dropping out and feeding features into a dense layer prior to real-bogus classification.</a:t>
            </a:r>
          </a:p>
          <a:p>
            <a:endParaRPr lang="en-US" b="0" i="0" dirty="0">
              <a:solidFill>
                <a:srgbClr val="4A4A4A"/>
              </a:solidFill>
              <a:effectLst/>
              <a:latin typeface="Arial" panose="020B0604020202020204" pitchFamily="34" charset="0"/>
            </a:endParaRPr>
          </a:p>
          <a:p>
            <a:r>
              <a:rPr lang="en-GB" b="0" i="0" dirty="0">
                <a:solidFill>
                  <a:srgbClr val="4A4A4A"/>
                </a:solidFill>
                <a:effectLst/>
                <a:latin typeface="Arial" panose="020B0604020202020204" pitchFamily="34" charset="0"/>
              </a:rPr>
              <a:t>•</a:t>
            </a:r>
            <a:r>
              <a:rPr lang="en-US" b="0" i="0" dirty="0">
                <a:solidFill>
                  <a:srgbClr val="4A4A4A"/>
                </a:solidFill>
                <a:effectLst/>
                <a:latin typeface="Arial" panose="020B0604020202020204" pitchFamily="34" charset="0"/>
              </a:rPr>
              <a:t> Some justification about why we use a CNN – while the features extracted get more complex and less interpretable as we add more convolutional layers, they make CNNs best suited for image recognition tasks in their ability to discern structure and local correlations in the image at different scales.</a:t>
            </a:r>
          </a:p>
        </p:txBody>
      </p:sp>
      <p:sp>
        <p:nvSpPr>
          <p:cNvPr id="4" name="Slide Number Placeholder 3"/>
          <p:cNvSpPr>
            <a:spLocks noGrp="1"/>
          </p:cNvSpPr>
          <p:nvPr>
            <p:ph type="sldNum" sz="quarter" idx="5"/>
          </p:nvPr>
        </p:nvSpPr>
        <p:spPr/>
        <p:txBody>
          <a:bodyPr/>
          <a:lstStyle/>
          <a:p>
            <a:fld id="{666E484A-E77B-FD49-9CDB-CC639A6074EB}" type="slidenum">
              <a:rPr lang="en-US" smtClean="0"/>
              <a:t>8</a:t>
            </a:fld>
            <a:endParaRPr lang="en-US"/>
          </a:p>
        </p:txBody>
      </p:sp>
    </p:spTree>
    <p:extLst>
      <p:ext uri="{BB962C8B-B14F-4D97-AF65-F5344CB8AC3E}">
        <p14:creationId xmlns:p14="http://schemas.microsoft.com/office/powerpoint/2010/main" val="2225182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The aim of the model is to separate the real objects from the bogus objects. If the model gives them a low score they’re likely to be bogus detections, and if they have a high score they’re likely to be real. We pass on any object with a score above a certain threshold for humans to look at – ideally this is set so that we keep as few bogus detections as possible, while keeping as many real ones as possible.</a:t>
            </a:r>
            <a:endParaRPr lang="en-GB" b="0" i="0" dirty="0">
              <a:solidFill>
                <a:srgbClr val="4A4A4A"/>
              </a:solidFill>
              <a:effectLst/>
              <a:latin typeface="Arial" panose="020B0604020202020204" pitchFamily="34" charset="0"/>
            </a:endParaRPr>
          </a:p>
          <a:p>
            <a:endParaRPr lang="en-GB" b="0" i="0" dirty="0">
              <a:solidFill>
                <a:srgbClr val="4A4A4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A4A4A"/>
                </a:solidFill>
                <a:effectLst/>
                <a:latin typeface="Arial" panose="020B0604020202020204" pitchFamily="34" charset="0"/>
              </a:rPr>
              <a:t>• </a:t>
            </a:r>
            <a:r>
              <a:rPr lang="en-US" dirty="0"/>
              <a:t>If we set it too low we give ourselves too much to look at that’s false, and our false positive rate – i.e. the percentage of bogus objects that are passed to scanners – goes up. If we set it too high our missed detection rate, or the percentage of real objects the model classes as bogus, increases.</a:t>
            </a:r>
          </a:p>
          <a:p>
            <a:endParaRPr lang="en-GB" b="0" i="0" dirty="0">
              <a:solidFill>
                <a:srgbClr val="4A4A4A"/>
              </a:solidFill>
              <a:effectLst/>
              <a:latin typeface="Arial" panose="020B0604020202020204" pitchFamily="34" charset="0"/>
            </a:endParaRPr>
          </a:p>
          <a:p>
            <a:endParaRPr lang="en-GB" b="0" i="0" dirty="0">
              <a:solidFill>
                <a:srgbClr val="4A4A4A"/>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666E484A-E77B-FD49-9CDB-CC639A6074EB}" type="slidenum">
              <a:rPr lang="en-US" smtClean="0"/>
              <a:t>9</a:t>
            </a:fld>
            <a:endParaRPr lang="en-US"/>
          </a:p>
        </p:txBody>
      </p:sp>
    </p:spTree>
    <p:extLst>
      <p:ext uri="{BB962C8B-B14F-4D97-AF65-F5344CB8AC3E}">
        <p14:creationId xmlns:p14="http://schemas.microsoft.com/office/powerpoint/2010/main" val="1464794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5357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036253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9945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71484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1767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7432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12/11/2023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49143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05952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94719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7503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12/11/2023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3004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12/11/2023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344977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8F0F-91ED-DDB2-DFBE-48A74655223D}"/>
              </a:ext>
            </a:extLst>
          </p:cNvPr>
          <p:cNvSpPr>
            <a:spLocks noGrp="1"/>
          </p:cNvSpPr>
          <p:nvPr>
            <p:ph type="ctrTitle"/>
          </p:nvPr>
        </p:nvSpPr>
        <p:spPr>
          <a:xfrm>
            <a:off x="691078" y="3439314"/>
            <a:ext cx="10809844" cy="1608021"/>
          </a:xfrm>
        </p:spPr>
        <p:txBody>
          <a:bodyPr anchor="t">
            <a:normAutofit/>
          </a:bodyPr>
          <a:lstStyle/>
          <a:p>
            <a:pPr>
              <a:lnSpc>
                <a:spcPct val="90000"/>
              </a:lnSpc>
            </a:pPr>
            <a:r>
              <a:rPr lang="en-US" dirty="0"/>
              <a:t>Improvements to the ATLAS Real-Bogus Classifier</a:t>
            </a:r>
            <a:endParaRPr lang="en-US"/>
          </a:p>
        </p:txBody>
      </p:sp>
      <p:sp>
        <p:nvSpPr>
          <p:cNvPr id="3" name="Subtitle 2">
            <a:extLst>
              <a:ext uri="{FF2B5EF4-FFF2-40B4-BE49-F238E27FC236}">
                <a16:creationId xmlns:a16="http://schemas.microsoft.com/office/drawing/2014/main" id="{0C6B3C4B-E1B4-9D86-E6AB-310769DF31BC}"/>
              </a:ext>
            </a:extLst>
          </p:cNvPr>
          <p:cNvSpPr>
            <a:spLocks noGrp="1"/>
          </p:cNvSpPr>
          <p:nvPr>
            <p:ph type="subTitle" idx="1"/>
          </p:nvPr>
        </p:nvSpPr>
        <p:spPr>
          <a:xfrm>
            <a:off x="7086744" y="5067957"/>
            <a:ext cx="4414178" cy="1075444"/>
          </a:xfrm>
        </p:spPr>
        <p:txBody>
          <a:bodyPr anchor="b">
            <a:normAutofit/>
          </a:bodyPr>
          <a:lstStyle/>
          <a:p>
            <a:pPr algn="r"/>
            <a:r>
              <a:rPr lang="en-US" dirty="0"/>
              <a:t>Josh Weston</a:t>
            </a:r>
          </a:p>
          <a:p>
            <a:pPr algn="r"/>
            <a:r>
              <a:rPr lang="en-US" dirty="0"/>
              <a:t>Queen’s University Belfast</a:t>
            </a:r>
          </a:p>
        </p:txBody>
      </p:sp>
      <p:pic>
        <p:nvPicPr>
          <p:cNvPr id="4" name="Picture 3">
            <a:extLst>
              <a:ext uri="{FF2B5EF4-FFF2-40B4-BE49-F238E27FC236}">
                <a16:creationId xmlns:a16="http://schemas.microsoft.com/office/drawing/2014/main" id="{C6AB0493-A2EF-4700-2C47-DA730CB03BF5}"/>
              </a:ext>
            </a:extLst>
          </p:cNvPr>
          <p:cNvPicPr>
            <a:picLocks noChangeAspect="1"/>
          </p:cNvPicPr>
          <p:nvPr/>
        </p:nvPicPr>
        <p:blipFill rotWithShape="1">
          <a:blip r:embed="rId3"/>
          <a:srcRect t="14444" b="58805"/>
          <a:stretch/>
        </p:blipFill>
        <p:spPr>
          <a:xfrm>
            <a:off x="-6214" y="10"/>
            <a:ext cx="12214825" cy="3267587"/>
          </a:xfrm>
          <a:custGeom>
            <a:avLst/>
            <a:gdLst/>
            <a:ahLst/>
            <a:cxnLst/>
            <a:rect l="l" t="t" r="r" b="b"/>
            <a:pathLst>
              <a:path w="12214825" h="3383384">
                <a:moveTo>
                  <a:pt x="12213819" y="0"/>
                </a:moveTo>
                <a:cubicBezTo>
                  <a:pt x="12213819" y="29107"/>
                  <a:pt x="12214067" y="89770"/>
                  <a:pt x="12214502" y="174101"/>
                </a:cubicBezTo>
                <a:lnTo>
                  <a:pt x="12214825" y="234681"/>
                </a:lnTo>
                <a:lnTo>
                  <a:pt x="12214825" y="2718323"/>
                </a:lnTo>
                <a:lnTo>
                  <a:pt x="11377417" y="2725712"/>
                </a:lnTo>
                <a:cubicBezTo>
                  <a:pt x="7318291" y="2799276"/>
                  <a:pt x="6189525" y="3387660"/>
                  <a:pt x="3246747" y="3383361"/>
                </a:cubicBezTo>
                <a:cubicBezTo>
                  <a:pt x="2493396" y="3382260"/>
                  <a:pt x="1619330" y="3339570"/>
                  <a:pt x="544071" y="3235389"/>
                </a:cubicBezTo>
                <a:lnTo>
                  <a:pt x="19466" y="3181198"/>
                </a:lnTo>
                <a:cubicBezTo>
                  <a:pt x="22117" y="2650999"/>
                  <a:pt x="12840" y="2122787"/>
                  <a:pt x="3563" y="1594575"/>
                </a:cubicBezTo>
                <a:lnTo>
                  <a:pt x="0" y="1239098"/>
                </a:lnTo>
                <a:lnTo>
                  <a:pt x="0" y="7944"/>
                </a:lnTo>
                <a:close/>
              </a:path>
            </a:pathLst>
          </a:custGeom>
        </p:spPr>
      </p:pic>
      <p:pic>
        <p:nvPicPr>
          <p:cNvPr id="2054" name="Picture 6" descr="Research Project Grants | The Leverhulme Trust">
            <a:extLst>
              <a:ext uri="{FF2B5EF4-FFF2-40B4-BE49-F238E27FC236}">
                <a16:creationId xmlns:a16="http://schemas.microsoft.com/office/drawing/2014/main" id="{288600F7-2A08-F3E8-CF2E-E7821D960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3211" y="6041042"/>
            <a:ext cx="1846307" cy="3718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chieve a Graduate Mindset with Queen's University Belfast Courses">
            <a:extLst>
              <a:ext uri="{FF2B5EF4-FFF2-40B4-BE49-F238E27FC236}">
                <a16:creationId xmlns:a16="http://schemas.microsoft.com/office/drawing/2014/main" id="{20642C12-8BE8-8937-86EC-2238A9282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078" y="5935676"/>
            <a:ext cx="1846307" cy="66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265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The Real-Bogus Factor</a:t>
            </a:r>
          </a:p>
        </p:txBody>
      </p:sp>
      <p:sp>
        <p:nvSpPr>
          <p:cNvPr id="40" name="TextBox 39">
            <a:extLst>
              <a:ext uri="{FF2B5EF4-FFF2-40B4-BE49-F238E27FC236}">
                <a16:creationId xmlns:a16="http://schemas.microsoft.com/office/drawing/2014/main" id="{9FF787FE-A4DD-00C3-1180-7195DB17FECD}"/>
              </a:ext>
            </a:extLst>
          </p:cNvPr>
          <p:cNvSpPr txBox="1"/>
          <p:nvPr/>
        </p:nvSpPr>
        <p:spPr>
          <a:xfrm>
            <a:off x="6507143" y="3738999"/>
            <a:ext cx="4740321"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False Positive Rate (FPR) </a:t>
            </a:r>
            <a:r>
              <a:rPr lang="en-US" sz="2400" dirty="0"/>
              <a:t>– percentage of bogus objects classed as Real.</a:t>
            </a:r>
          </a:p>
          <a:p>
            <a:pPr marL="285750" indent="-285750">
              <a:buFont typeface="Arial" panose="020B0604020202020204" pitchFamily="34" charset="0"/>
              <a:buChar char="•"/>
            </a:pPr>
            <a:r>
              <a:rPr lang="en-US" sz="2400" b="1" dirty="0"/>
              <a:t>Missed Detection Rate (MDR) </a:t>
            </a:r>
            <a:r>
              <a:rPr lang="en-US" sz="2400" dirty="0"/>
              <a:t>– percentage of real objects classed as Bogus.</a:t>
            </a:r>
          </a:p>
        </p:txBody>
      </p:sp>
      <p:sp>
        <p:nvSpPr>
          <p:cNvPr id="4" name="TextBox 3">
            <a:extLst>
              <a:ext uri="{FF2B5EF4-FFF2-40B4-BE49-F238E27FC236}">
                <a16:creationId xmlns:a16="http://schemas.microsoft.com/office/drawing/2014/main" id="{A21F0CC2-3803-C8EC-288B-C0EBDF31A3A2}"/>
              </a:ext>
            </a:extLst>
          </p:cNvPr>
          <p:cNvSpPr txBox="1"/>
          <p:nvPr/>
        </p:nvSpPr>
        <p:spPr>
          <a:xfrm>
            <a:off x="6507143" y="2224486"/>
            <a:ext cx="4740312" cy="1569660"/>
          </a:xfrm>
          <a:prstGeom prst="rect">
            <a:avLst/>
          </a:prstGeom>
          <a:noFill/>
        </p:spPr>
        <p:txBody>
          <a:bodyPr wrap="square">
            <a:spAutoFit/>
          </a:bodyPr>
          <a:lstStyle/>
          <a:p>
            <a:pPr marL="285750" indent="-285750">
              <a:buFont typeface="Arial" panose="020B0604020202020204" pitchFamily="34" charset="0"/>
              <a:buChar char="•"/>
            </a:pPr>
            <a:r>
              <a:rPr lang="en-US" sz="2400" dirty="0"/>
              <a:t>We set a score threshold so scanners only need to look at objects above a certain score limit.</a:t>
            </a:r>
          </a:p>
        </p:txBody>
      </p:sp>
      <p:sp>
        <p:nvSpPr>
          <p:cNvPr id="3" name="Rectangle 2">
            <a:extLst>
              <a:ext uri="{FF2B5EF4-FFF2-40B4-BE49-F238E27FC236}">
                <a16:creationId xmlns:a16="http://schemas.microsoft.com/office/drawing/2014/main" id="{47DDFC38-1A50-CDB4-A5EF-4715A257FD7F}"/>
              </a:ext>
            </a:extLst>
          </p:cNvPr>
          <p:cNvSpPr/>
          <p:nvPr/>
        </p:nvSpPr>
        <p:spPr>
          <a:xfrm>
            <a:off x="3591175" y="5634185"/>
            <a:ext cx="383458" cy="176221"/>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6B87A0-4DCC-1732-25B2-C7B5B3FC2D13}"/>
              </a:ext>
            </a:extLst>
          </p:cNvPr>
          <p:cNvSpPr/>
          <p:nvPr/>
        </p:nvSpPr>
        <p:spPr>
          <a:xfrm>
            <a:off x="2057343" y="3415246"/>
            <a:ext cx="383458" cy="2395161"/>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8926255-D00E-5E7D-737D-4C421050D959}"/>
              </a:ext>
            </a:extLst>
          </p:cNvPr>
          <p:cNvSpPr/>
          <p:nvPr/>
        </p:nvSpPr>
        <p:spPr>
          <a:xfrm>
            <a:off x="2440801" y="4532807"/>
            <a:ext cx="383458" cy="1277599"/>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48B3CCF-DC36-EC3D-F58C-63549A52F1C8}"/>
              </a:ext>
            </a:extLst>
          </p:cNvPr>
          <p:cNvSpPr/>
          <p:nvPr/>
        </p:nvSpPr>
        <p:spPr>
          <a:xfrm>
            <a:off x="2824259" y="5375816"/>
            <a:ext cx="383458" cy="434590"/>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7E12036-CA3B-7744-DAAE-B83886C6F69D}"/>
              </a:ext>
            </a:extLst>
          </p:cNvPr>
          <p:cNvSpPr/>
          <p:nvPr/>
        </p:nvSpPr>
        <p:spPr>
          <a:xfrm>
            <a:off x="3207717" y="5561158"/>
            <a:ext cx="383458" cy="249247"/>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51282CD-5095-1B11-FB4D-A2B621F2C99C}"/>
              </a:ext>
            </a:extLst>
          </p:cNvPr>
          <p:cNvSpPr/>
          <p:nvPr/>
        </p:nvSpPr>
        <p:spPr>
          <a:xfrm>
            <a:off x="2057343" y="5764686"/>
            <a:ext cx="383458" cy="45719"/>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3F27AE6-313A-A9DB-F7BE-4C6F2ED756F1}"/>
              </a:ext>
            </a:extLst>
          </p:cNvPr>
          <p:cNvSpPr/>
          <p:nvPr/>
        </p:nvSpPr>
        <p:spPr>
          <a:xfrm>
            <a:off x="2440801" y="5764686"/>
            <a:ext cx="383458" cy="45719"/>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007F49E-C0BA-79FA-A157-F304733D72ED}"/>
              </a:ext>
            </a:extLst>
          </p:cNvPr>
          <p:cNvSpPr/>
          <p:nvPr/>
        </p:nvSpPr>
        <p:spPr>
          <a:xfrm>
            <a:off x="2824259" y="5764685"/>
            <a:ext cx="383458" cy="45721"/>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2331D2B-58DB-2527-2C89-A9A55A605D6C}"/>
              </a:ext>
            </a:extLst>
          </p:cNvPr>
          <p:cNvSpPr/>
          <p:nvPr/>
        </p:nvSpPr>
        <p:spPr>
          <a:xfrm>
            <a:off x="3207717" y="5764685"/>
            <a:ext cx="383458" cy="45720"/>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585D69A-E74A-8C81-E59F-F1E4E4738BA5}"/>
              </a:ext>
            </a:extLst>
          </p:cNvPr>
          <p:cNvSpPr/>
          <p:nvPr/>
        </p:nvSpPr>
        <p:spPr>
          <a:xfrm>
            <a:off x="1673885" y="2693580"/>
            <a:ext cx="383458" cy="3116827"/>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0E01475-66CA-E7AF-9D37-0ECC2C508E8A}"/>
              </a:ext>
            </a:extLst>
          </p:cNvPr>
          <p:cNvCxnSpPr>
            <a:cxnSpLocks/>
          </p:cNvCxnSpPr>
          <p:nvPr/>
        </p:nvCxnSpPr>
        <p:spPr>
          <a:xfrm flipV="1">
            <a:off x="1673885" y="5889063"/>
            <a:ext cx="38345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31C7C08-C9E0-B811-9665-303F8714C8DF}"/>
              </a:ext>
            </a:extLst>
          </p:cNvPr>
          <p:cNvSpPr/>
          <p:nvPr/>
        </p:nvSpPr>
        <p:spPr>
          <a:xfrm>
            <a:off x="1673885" y="5720064"/>
            <a:ext cx="383458" cy="90342"/>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2376C4-58E1-E841-1BE6-4986B6B77BC8}"/>
              </a:ext>
            </a:extLst>
          </p:cNvPr>
          <p:cNvSpPr/>
          <p:nvPr/>
        </p:nvSpPr>
        <p:spPr>
          <a:xfrm>
            <a:off x="3591175" y="5720064"/>
            <a:ext cx="383458" cy="90341"/>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C6B6E7E-C8D5-0FDD-C9C2-0F5172586D2F}"/>
              </a:ext>
            </a:extLst>
          </p:cNvPr>
          <p:cNvSpPr/>
          <p:nvPr/>
        </p:nvSpPr>
        <p:spPr>
          <a:xfrm>
            <a:off x="3974633" y="5436784"/>
            <a:ext cx="383458" cy="373622"/>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276DA2A-7EF0-7AEC-9FAD-3C65F61B857D}"/>
              </a:ext>
            </a:extLst>
          </p:cNvPr>
          <p:cNvSpPr/>
          <p:nvPr/>
        </p:nvSpPr>
        <p:spPr>
          <a:xfrm>
            <a:off x="4358091" y="4367943"/>
            <a:ext cx="383458" cy="1442463"/>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3540AA2-3D4D-F138-C707-6FF2DA2B105E}"/>
              </a:ext>
            </a:extLst>
          </p:cNvPr>
          <p:cNvSpPr/>
          <p:nvPr/>
        </p:nvSpPr>
        <p:spPr>
          <a:xfrm>
            <a:off x="4741549" y="3738999"/>
            <a:ext cx="383458" cy="2071407"/>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1F7F548-1DA2-0B93-D1A3-01BC2BDDA81C}"/>
              </a:ext>
            </a:extLst>
          </p:cNvPr>
          <p:cNvSpPr/>
          <p:nvPr/>
        </p:nvSpPr>
        <p:spPr>
          <a:xfrm>
            <a:off x="5125007" y="2693578"/>
            <a:ext cx="383458" cy="3116827"/>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698E9A2-E004-C793-917C-B79EC0A1C53F}"/>
              </a:ext>
            </a:extLst>
          </p:cNvPr>
          <p:cNvSpPr/>
          <p:nvPr/>
        </p:nvSpPr>
        <p:spPr>
          <a:xfrm>
            <a:off x="4358091" y="5764685"/>
            <a:ext cx="383458" cy="45722"/>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890598C-50CC-97AF-B99A-96ADABD08807}"/>
              </a:ext>
            </a:extLst>
          </p:cNvPr>
          <p:cNvSpPr/>
          <p:nvPr/>
        </p:nvSpPr>
        <p:spPr>
          <a:xfrm>
            <a:off x="4741549" y="5764685"/>
            <a:ext cx="383458" cy="45721"/>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5AEB2AD-59CF-931E-D68B-82CA6B742FBA}"/>
              </a:ext>
            </a:extLst>
          </p:cNvPr>
          <p:cNvSpPr/>
          <p:nvPr/>
        </p:nvSpPr>
        <p:spPr>
          <a:xfrm>
            <a:off x="5125007" y="5764686"/>
            <a:ext cx="383458" cy="45719"/>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50ED948-5DBA-15FA-F280-F8200B4E7034}"/>
              </a:ext>
            </a:extLst>
          </p:cNvPr>
          <p:cNvSpPr/>
          <p:nvPr/>
        </p:nvSpPr>
        <p:spPr>
          <a:xfrm>
            <a:off x="3974633" y="5764685"/>
            <a:ext cx="383458" cy="45722"/>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7353FDB1-0C79-48B4-6774-3BE6AF3E794F}"/>
              </a:ext>
            </a:extLst>
          </p:cNvPr>
          <p:cNvCxnSpPr>
            <a:cxnSpLocks/>
          </p:cNvCxnSpPr>
          <p:nvPr/>
        </p:nvCxnSpPr>
        <p:spPr>
          <a:xfrm flipV="1">
            <a:off x="1557344" y="2724974"/>
            <a:ext cx="0" cy="3085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D7B0142-945E-D589-D853-DFF9659E1A64}"/>
              </a:ext>
            </a:extLst>
          </p:cNvPr>
          <p:cNvSpPr txBox="1"/>
          <p:nvPr/>
        </p:nvSpPr>
        <p:spPr>
          <a:xfrm>
            <a:off x="3179222" y="5896287"/>
            <a:ext cx="795411" cy="369332"/>
          </a:xfrm>
          <a:prstGeom prst="rect">
            <a:avLst/>
          </a:prstGeom>
          <a:noFill/>
        </p:spPr>
        <p:txBody>
          <a:bodyPr wrap="none" rtlCol="0">
            <a:spAutoFit/>
          </a:bodyPr>
          <a:lstStyle/>
          <a:p>
            <a:r>
              <a:rPr lang="en-US" dirty="0"/>
              <a:t>Score</a:t>
            </a:r>
          </a:p>
        </p:txBody>
      </p:sp>
      <p:sp>
        <p:nvSpPr>
          <p:cNvPr id="55" name="TextBox 54">
            <a:extLst>
              <a:ext uri="{FF2B5EF4-FFF2-40B4-BE49-F238E27FC236}">
                <a16:creationId xmlns:a16="http://schemas.microsoft.com/office/drawing/2014/main" id="{05141440-3C18-8F82-74CF-68D16EF319F4}"/>
              </a:ext>
            </a:extLst>
          </p:cNvPr>
          <p:cNvSpPr txBox="1"/>
          <p:nvPr/>
        </p:nvSpPr>
        <p:spPr>
          <a:xfrm rot="16200000">
            <a:off x="893524" y="3951237"/>
            <a:ext cx="793807" cy="369332"/>
          </a:xfrm>
          <a:prstGeom prst="rect">
            <a:avLst/>
          </a:prstGeom>
          <a:noFill/>
        </p:spPr>
        <p:txBody>
          <a:bodyPr wrap="none" rtlCol="0">
            <a:spAutoFit/>
          </a:bodyPr>
          <a:lstStyle/>
          <a:p>
            <a:r>
              <a:rPr lang="en-US" dirty="0"/>
              <a:t>Count</a:t>
            </a:r>
          </a:p>
        </p:txBody>
      </p:sp>
      <p:sp>
        <p:nvSpPr>
          <p:cNvPr id="56" name="TextBox 55">
            <a:extLst>
              <a:ext uri="{FF2B5EF4-FFF2-40B4-BE49-F238E27FC236}">
                <a16:creationId xmlns:a16="http://schemas.microsoft.com/office/drawing/2014/main" id="{48BE182C-9CBB-2887-32AA-44868C6D4032}"/>
              </a:ext>
            </a:extLst>
          </p:cNvPr>
          <p:cNvSpPr txBox="1"/>
          <p:nvPr/>
        </p:nvSpPr>
        <p:spPr>
          <a:xfrm>
            <a:off x="2831161" y="2545111"/>
            <a:ext cx="1164614" cy="923330"/>
          </a:xfrm>
          <a:prstGeom prst="rect">
            <a:avLst/>
          </a:prstGeom>
          <a:noFill/>
        </p:spPr>
        <p:txBody>
          <a:bodyPr wrap="square" rtlCol="0">
            <a:spAutoFit/>
          </a:bodyPr>
          <a:lstStyle/>
          <a:p>
            <a:pPr algn="ctr"/>
            <a:r>
              <a:rPr lang="en-US" dirty="0"/>
              <a:t>Catch n% of real objects</a:t>
            </a:r>
          </a:p>
        </p:txBody>
      </p:sp>
      <p:sp>
        <p:nvSpPr>
          <p:cNvPr id="57" name="Chevron 56">
            <a:extLst>
              <a:ext uri="{FF2B5EF4-FFF2-40B4-BE49-F238E27FC236}">
                <a16:creationId xmlns:a16="http://schemas.microsoft.com/office/drawing/2014/main" id="{1310B372-149B-4FD7-3F35-870F3CA97CD4}"/>
              </a:ext>
            </a:extLst>
          </p:cNvPr>
          <p:cNvSpPr/>
          <p:nvPr/>
        </p:nvSpPr>
        <p:spPr>
          <a:xfrm>
            <a:off x="2475747" y="2775944"/>
            <a:ext cx="461665" cy="461665"/>
          </a:xfrm>
          <a:prstGeom prst="chevr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a:extLst>
              <a:ext uri="{FF2B5EF4-FFF2-40B4-BE49-F238E27FC236}">
                <a16:creationId xmlns:a16="http://schemas.microsoft.com/office/drawing/2014/main" id="{08FAD0AD-0DAE-D050-50C0-9A6A865D1A44}"/>
              </a:ext>
            </a:extLst>
          </p:cNvPr>
          <p:cNvCxnSpPr>
            <a:cxnSpLocks/>
          </p:cNvCxnSpPr>
          <p:nvPr/>
        </p:nvCxnSpPr>
        <p:spPr>
          <a:xfrm flipV="1">
            <a:off x="3960000" y="2749259"/>
            <a:ext cx="0" cy="304026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52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01B0DF9-101B-EED0-5E7A-1FE92BEAEEEC}"/>
              </a:ext>
            </a:extLst>
          </p:cNvPr>
          <p:cNvSpPr/>
          <p:nvPr/>
        </p:nvSpPr>
        <p:spPr>
          <a:xfrm>
            <a:off x="3591175" y="5634185"/>
            <a:ext cx="383458" cy="176221"/>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0BD396-4F41-C3DC-76F6-C5DF76A0D11E}"/>
              </a:ext>
            </a:extLst>
          </p:cNvPr>
          <p:cNvSpPr/>
          <p:nvPr/>
        </p:nvSpPr>
        <p:spPr>
          <a:xfrm>
            <a:off x="2057343" y="3415246"/>
            <a:ext cx="383458" cy="2395161"/>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D624AC-2859-155A-AC50-31A1A4B32E0F}"/>
              </a:ext>
            </a:extLst>
          </p:cNvPr>
          <p:cNvSpPr/>
          <p:nvPr/>
        </p:nvSpPr>
        <p:spPr>
          <a:xfrm>
            <a:off x="2440801" y="4532807"/>
            <a:ext cx="383458" cy="1277599"/>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FE9CD9-6C43-5D36-0010-251668B924E0}"/>
              </a:ext>
            </a:extLst>
          </p:cNvPr>
          <p:cNvSpPr/>
          <p:nvPr/>
        </p:nvSpPr>
        <p:spPr>
          <a:xfrm>
            <a:off x="2824259" y="5375816"/>
            <a:ext cx="383458" cy="434590"/>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B7BA03-A003-1FED-9230-F94D15C4D54D}"/>
              </a:ext>
            </a:extLst>
          </p:cNvPr>
          <p:cNvSpPr/>
          <p:nvPr/>
        </p:nvSpPr>
        <p:spPr>
          <a:xfrm>
            <a:off x="3207717" y="5561158"/>
            <a:ext cx="383458" cy="249247"/>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AB23A7-4C45-E2DD-D5A0-CF78FC8F795F}"/>
              </a:ext>
            </a:extLst>
          </p:cNvPr>
          <p:cNvSpPr/>
          <p:nvPr/>
        </p:nvSpPr>
        <p:spPr>
          <a:xfrm>
            <a:off x="2057343" y="5764686"/>
            <a:ext cx="383458" cy="45719"/>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47A94C-2840-AC17-9317-B5DF7B102A95}"/>
              </a:ext>
            </a:extLst>
          </p:cNvPr>
          <p:cNvSpPr/>
          <p:nvPr/>
        </p:nvSpPr>
        <p:spPr>
          <a:xfrm>
            <a:off x="2440801" y="5764686"/>
            <a:ext cx="383458" cy="45719"/>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328388-6AC6-B088-BAA9-3AE99DF8189B}"/>
              </a:ext>
            </a:extLst>
          </p:cNvPr>
          <p:cNvSpPr/>
          <p:nvPr/>
        </p:nvSpPr>
        <p:spPr>
          <a:xfrm>
            <a:off x="2824259" y="5764685"/>
            <a:ext cx="383458" cy="45721"/>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695471-5A52-E750-55BA-0B155AB2AEC5}"/>
              </a:ext>
            </a:extLst>
          </p:cNvPr>
          <p:cNvSpPr/>
          <p:nvPr/>
        </p:nvSpPr>
        <p:spPr>
          <a:xfrm>
            <a:off x="3207717" y="5764685"/>
            <a:ext cx="383458" cy="45720"/>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316ED1-8003-47C6-C9FC-A71188AFD26F}"/>
              </a:ext>
            </a:extLst>
          </p:cNvPr>
          <p:cNvSpPr/>
          <p:nvPr/>
        </p:nvSpPr>
        <p:spPr>
          <a:xfrm>
            <a:off x="1673885" y="2693580"/>
            <a:ext cx="383458" cy="3116827"/>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The Real-Bogus Factor</a:t>
            </a:r>
          </a:p>
        </p:txBody>
      </p:sp>
      <p:cxnSp>
        <p:nvCxnSpPr>
          <p:cNvPr id="5" name="Straight Connector 4">
            <a:extLst>
              <a:ext uri="{FF2B5EF4-FFF2-40B4-BE49-F238E27FC236}">
                <a16:creationId xmlns:a16="http://schemas.microsoft.com/office/drawing/2014/main" id="{4D600D23-FAB0-05FF-6124-7FE48D665C38}"/>
              </a:ext>
            </a:extLst>
          </p:cNvPr>
          <p:cNvCxnSpPr>
            <a:cxnSpLocks/>
          </p:cNvCxnSpPr>
          <p:nvPr/>
        </p:nvCxnSpPr>
        <p:spPr>
          <a:xfrm flipV="1">
            <a:off x="1673885" y="5889063"/>
            <a:ext cx="38345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E46DF0F-4243-349E-F1F1-5CC70A66962D}"/>
              </a:ext>
            </a:extLst>
          </p:cNvPr>
          <p:cNvSpPr/>
          <p:nvPr/>
        </p:nvSpPr>
        <p:spPr>
          <a:xfrm>
            <a:off x="1673885" y="5720064"/>
            <a:ext cx="383458" cy="90342"/>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8B7BC7-E6EE-4428-9FE2-D76190FBCF90}"/>
              </a:ext>
            </a:extLst>
          </p:cNvPr>
          <p:cNvSpPr/>
          <p:nvPr/>
        </p:nvSpPr>
        <p:spPr>
          <a:xfrm>
            <a:off x="3591175" y="5720064"/>
            <a:ext cx="383458" cy="90341"/>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F4320C-1130-4584-5ECC-DCA0EA2E871F}"/>
              </a:ext>
            </a:extLst>
          </p:cNvPr>
          <p:cNvSpPr/>
          <p:nvPr/>
        </p:nvSpPr>
        <p:spPr>
          <a:xfrm>
            <a:off x="3974633" y="5436784"/>
            <a:ext cx="383458" cy="373622"/>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27C4D1-8F15-CC8A-9B9E-8CDED2E4F76B}"/>
              </a:ext>
            </a:extLst>
          </p:cNvPr>
          <p:cNvSpPr/>
          <p:nvPr/>
        </p:nvSpPr>
        <p:spPr>
          <a:xfrm>
            <a:off x="4358091" y="4367943"/>
            <a:ext cx="383458" cy="1442463"/>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A118101-0042-AED3-D1B1-352C7A34DE11}"/>
              </a:ext>
            </a:extLst>
          </p:cNvPr>
          <p:cNvSpPr/>
          <p:nvPr/>
        </p:nvSpPr>
        <p:spPr>
          <a:xfrm>
            <a:off x="4741549" y="3738999"/>
            <a:ext cx="383458" cy="2071407"/>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DC106E-67A7-3D9F-542B-36019AFFFBA4}"/>
              </a:ext>
            </a:extLst>
          </p:cNvPr>
          <p:cNvSpPr/>
          <p:nvPr/>
        </p:nvSpPr>
        <p:spPr>
          <a:xfrm>
            <a:off x="5125007" y="2693578"/>
            <a:ext cx="383458" cy="3116827"/>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7246E1-EACE-77B7-5F81-03EFC0B85946}"/>
              </a:ext>
            </a:extLst>
          </p:cNvPr>
          <p:cNvSpPr/>
          <p:nvPr/>
        </p:nvSpPr>
        <p:spPr>
          <a:xfrm>
            <a:off x="4358091" y="5764685"/>
            <a:ext cx="383458" cy="45722"/>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7F2D0DB-6727-04A2-86CC-21CAF542A2C4}"/>
              </a:ext>
            </a:extLst>
          </p:cNvPr>
          <p:cNvSpPr/>
          <p:nvPr/>
        </p:nvSpPr>
        <p:spPr>
          <a:xfrm>
            <a:off x="4741549" y="5764685"/>
            <a:ext cx="383458" cy="45721"/>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C633155-88E7-6CD9-F45E-3358BD9E3D72}"/>
              </a:ext>
            </a:extLst>
          </p:cNvPr>
          <p:cNvSpPr/>
          <p:nvPr/>
        </p:nvSpPr>
        <p:spPr>
          <a:xfrm>
            <a:off x="5125007" y="5764686"/>
            <a:ext cx="383458" cy="45719"/>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C97BC3-67AF-094A-7BE1-4E38D8A78FE1}"/>
              </a:ext>
            </a:extLst>
          </p:cNvPr>
          <p:cNvSpPr/>
          <p:nvPr/>
        </p:nvSpPr>
        <p:spPr>
          <a:xfrm>
            <a:off x="3974633" y="5764685"/>
            <a:ext cx="383458" cy="45722"/>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6FFED599-F544-3D63-2275-CAF52059741F}"/>
              </a:ext>
            </a:extLst>
          </p:cNvPr>
          <p:cNvCxnSpPr>
            <a:cxnSpLocks/>
          </p:cNvCxnSpPr>
          <p:nvPr/>
        </p:nvCxnSpPr>
        <p:spPr>
          <a:xfrm flipV="1">
            <a:off x="1557344" y="2724974"/>
            <a:ext cx="0" cy="3085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BD414DD-4C8D-4BFE-5042-5391DB77598D}"/>
              </a:ext>
            </a:extLst>
          </p:cNvPr>
          <p:cNvSpPr txBox="1"/>
          <p:nvPr/>
        </p:nvSpPr>
        <p:spPr>
          <a:xfrm>
            <a:off x="3179222" y="5896287"/>
            <a:ext cx="795411" cy="369332"/>
          </a:xfrm>
          <a:prstGeom prst="rect">
            <a:avLst/>
          </a:prstGeom>
          <a:noFill/>
        </p:spPr>
        <p:txBody>
          <a:bodyPr wrap="none" rtlCol="0">
            <a:spAutoFit/>
          </a:bodyPr>
          <a:lstStyle/>
          <a:p>
            <a:r>
              <a:rPr lang="en-US" dirty="0"/>
              <a:t>Score</a:t>
            </a:r>
          </a:p>
        </p:txBody>
      </p:sp>
      <p:sp>
        <p:nvSpPr>
          <p:cNvPr id="34" name="TextBox 33">
            <a:extLst>
              <a:ext uri="{FF2B5EF4-FFF2-40B4-BE49-F238E27FC236}">
                <a16:creationId xmlns:a16="http://schemas.microsoft.com/office/drawing/2014/main" id="{B23B32E5-AED5-C4E0-0F35-A24382C637F2}"/>
              </a:ext>
            </a:extLst>
          </p:cNvPr>
          <p:cNvSpPr txBox="1"/>
          <p:nvPr/>
        </p:nvSpPr>
        <p:spPr>
          <a:xfrm rot="16200000">
            <a:off x="893524" y="3951237"/>
            <a:ext cx="793807" cy="369332"/>
          </a:xfrm>
          <a:prstGeom prst="rect">
            <a:avLst/>
          </a:prstGeom>
          <a:noFill/>
        </p:spPr>
        <p:txBody>
          <a:bodyPr wrap="none" rtlCol="0">
            <a:spAutoFit/>
          </a:bodyPr>
          <a:lstStyle/>
          <a:p>
            <a:r>
              <a:rPr lang="en-US" dirty="0"/>
              <a:t>Count</a:t>
            </a:r>
          </a:p>
        </p:txBody>
      </p:sp>
      <p:sp>
        <p:nvSpPr>
          <p:cNvPr id="11" name="TextBox 10">
            <a:extLst>
              <a:ext uri="{FF2B5EF4-FFF2-40B4-BE49-F238E27FC236}">
                <a16:creationId xmlns:a16="http://schemas.microsoft.com/office/drawing/2014/main" id="{8097D694-1CD7-3A6B-A1ED-F17B91501733}"/>
              </a:ext>
            </a:extLst>
          </p:cNvPr>
          <p:cNvSpPr txBox="1"/>
          <p:nvPr/>
        </p:nvSpPr>
        <p:spPr>
          <a:xfrm>
            <a:off x="2831161" y="2545111"/>
            <a:ext cx="1164614" cy="923330"/>
          </a:xfrm>
          <a:prstGeom prst="rect">
            <a:avLst/>
          </a:prstGeom>
          <a:noFill/>
        </p:spPr>
        <p:txBody>
          <a:bodyPr wrap="square" rtlCol="0">
            <a:spAutoFit/>
          </a:bodyPr>
          <a:lstStyle/>
          <a:p>
            <a:pPr algn="ctr"/>
            <a:r>
              <a:rPr lang="en-US" dirty="0"/>
              <a:t>Catch n% of real objects</a:t>
            </a:r>
          </a:p>
        </p:txBody>
      </p:sp>
      <p:sp>
        <p:nvSpPr>
          <p:cNvPr id="27" name="Chevron 26">
            <a:extLst>
              <a:ext uri="{FF2B5EF4-FFF2-40B4-BE49-F238E27FC236}">
                <a16:creationId xmlns:a16="http://schemas.microsoft.com/office/drawing/2014/main" id="{5113AFA1-314C-A314-F5B5-E3A9C973E12E}"/>
              </a:ext>
            </a:extLst>
          </p:cNvPr>
          <p:cNvSpPr/>
          <p:nvPr/>
        </p:nvSpPr>
        <p:spPr>
          <a:xfrm>
            <a:off x="2475747" y="2775944"/>
            <a:ext cx="461665" cy="461665"/>
          </a:xfrm>
          <a:prstGeom prst="chevr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Connector 27">
            <a:extLst>
              <a:ext uri="{FF2B5EF4-FFF2-40B4-BE49-F238E27FC236}">
                <a16:creationId xmlns:a16="http://schemas.microsoft.com/office/drawing/2014/main" id="{3517DA5B-87BF-09B7-8D39-9BB3E41A17C2}"/>
              </a:ext>
            </a:extLst>
          </p:cNvPr>
          <p:cNvCxnSpPr>
            <a:cxnSpLocks/>
          </p:cNvCxnSpPr>
          <p:nvPr/>
        </p:nvCxnSpPr>
        <p:spPr>
          <a:xfrm flipV="1">
            <a:off x="3960000" y="2749259"/>
            <a:ext cx="0" cy="304026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5CA64BA-C25F-C7C7-A373-EBF301755559}"/>
              </a:ext>
            </a:extLst>
          </p:cNvPr>
          <p:cNvSpPr txBox="1"/>
          <p:nvPr/>
        </p:nvSpPr>
        <p:spPr>
          <a:xfrm>
            <a:off x="6671443" y="4734901"/>
            <a:ext cx="4740321"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We refer to FPR as the False Positive Rate corresponding to an MDR of 1.00%.</a:t>
            </a:r>
            <a:endParaRPr lang="en-US" sz="2400" dirty="0"/>
          </a:p>
        </p:txBody>
      </p:sp>
      <p:sp>
        <p:nvSpPr>
          <p:cNvPr id="3" name="TextBox 2">
            <a:extLst>
              <a:ext uri="{FF2B5EF4-FFF2-40B4-BE49-F238E27FC236}">
                <a16:creationId xmlns:a16="http://schemas.microsoft.com/office/drawing/2014/main" id="{B7A5CF1C-95D2-AA93-DD6C-FFF3BDB57FD2}"/>
              </a:ext>
            </a:extLst>
          </p:cNvPr>
          <p:cNvSpPr txBox="1"/>
          <p:nvPr/>
        </p:nvSpPr>
        <p:spPr>
          <a:xfrm>
            <a:off x="6667317" y="2444323"/>
            <a:ext cx="4740321"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False Positive Rate (FPR) </a:t>
            </a:r>
            <a:r>
              <a:rPr lang="en-US" sz="2400" dirty="0"/>
              <a:t>– percentage of bogus objects classed as Real.</a:t>
            </a:r>
          </a:p>
          <a:p>
            <a:pPr marL="285750" indent="-285750">
              <a:buFont typeface="Arial" panose="020B0604020202020204" pitchFamily="34" charset="0"/>
              <a:buChar char="•"/>
            </a:pPr>
            <a:r>
              <a:rPr lang="en-US" sz="2400" b="1" dirty="0"/>
              <a:t>Missed Detection Rate (MDR) </a:t>
            </a:r>
            <a:r>
              <a:rPr lang="en-US" sz="2400" dirty="0"/>
              <a:t>– percentage of real objects classed as Bogus.</a:t>
            </a:r>
          </a:p>
        </p:txBody>
      </p:sp>
    </p:spTree>
    <p:extLst>
      <p:ext uri="{BB962C8B-B14F-4D97-AF65-F5344CB8AC3E}">
        <p14:creationId xmlns:p14="http://schemas.microsoft.com/office/powerpoint/2010/main" val="1696447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Retraining a Classifier</a:t>
            </a:r>
          </a:p>
        </p:txBody>
      </p:sp>
      <p:sp>
        <p:nvSpPr>
          <p:cNvPr id="8" name="Rounded Rectangle 7">
            <a:extLst>
              <a:ext uri="{FF2B5EF4-FFF2-40B4-BE49-F238E27FC236}">
                <a16:creationId xmlns:a16="http://schemas.microsoft.com/office/drawing/2014/main" id="{29C240BD-BC69-BEF9-A744-DEC9D639E86C}"/>
              </a:ext>
            </a:extLst>
          </p:cNvPr>
          <p:cNvSpPr/>
          <p:nvPr/>
        </p:nvSpPr>
        <p:spPr>
          <a:xfrm>
            <a:off x="1364415" y="2315190"/>
            <a:ext cx="1506279" cy="2414219"/>
          </a:xfrm>
          <a:prstGeom prst="roundRect">
            <a:avLst>
              <a:gd name="adj" fmla="val 11020"/>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Illustrator with solid fill">
            <a:extLst>
              <a:ext uri="{FF2B5EF4-FFF2-40B4-BE49-F238E27FC236}">
                <a16:creationId xmlns:a16="http://schemas.microsoft.com/office/drawing/2014/main" id="{BE8C6434-D471-4CBB-B039-16146D2C6A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4415" y="2175194"/>
            <a:ext cx="1506279" cy="1506279"/>
          </a:xfrm>
          <a:prstGeom prst="rect">
            <a:avLst/>
          </a:prstGeom>
        </p:spPr>
      </p:pic>
      <p:sp>
        <p:nvSpPr>
          <p:cNvPr id="9" name="TextBox 8">
            <a:extLst>
              <a:ext uri="{FF2B5EF4-FFF2-40B4-BE49-F238E27FC236}">
                <a16:creationId xmlns:a16="http://schemas.microsoft.com/office/drawing/2014/main" id="{54149F6A-C6A2-DC8F-92CB-2AAC9A9C41D7}"/>
              </a:ext>
            </a:extLst>
          </p:cNvPr>
          <p:cNvSpPr txBox="1"/>
          <p:nvPr/>
        </p:nvSpPr>
        <p:spPr>
          <a:xfrm>
            <a:off x="1447702" y="3529080"/>
            <a:ext cx="1339703" cy="584775"/>
          </a:xfrm>
          <a:prstGeom prst="rect">
            <a:avLst/>
          </a:prstGeom>
          <a:noFill/>
        </p:spPr>
        <p:txBody>
          <a:bodyPr wrap="square" rtlCol="0">
            <a:spAutoFit/>
          </a:bodyPr>
          <a:lstStyle/>
          <a:p>
            <a:pPr algn="ctr"/>
            <a:r>
              <a:rPr lang="en-US" sz="3200" b="1" dirty="0">
                <a:latin typeface="+mj-lt"/>
              </a:rPr>
              <a:t>MLO</a:t>
            </a:r>
          </a:p>
        </p:txBody>
      </p:sp>
      <p:sp>
        <p:nvSpPr>
          <p:cNvPr id="68" name="TextBox 67">
            <a:extLst>
              <a:ext uri="{FF2B5EF4-FFF2-40B4-BE49-F238E27FC236}">
                <a16:creationId xmlns:a16="http://schemas.microsoft.com/office/drawing/2014/main" id="{5DF85F49-2CD7-787E-A2DB-ED105DDED8A2}"/>
              </a:ext>
            </a:extLst>
          </p:cNvPr>
          <p:cNvSpPr txBox="1"/>
          <p:nvPr/>
        </p:nvSpPr>
        <p:spPr>
          <a:xfrm>
            <a:off x="1589912" y="4067690"/>
            <a:ext cx="1055281" cy="646331"/>
          </a:xfrm>
          <a:prstGeom prst="rect">
            <a:avLst/>
          </a:prstGeom>
          <a:noFill/>
        </p:spPr>
        <p:txBody>
          <a:bodyPr wrap="square">
            <a:spAutoFit/>
          </a:bodyPr>
          <a:lstStyle/>
          <a:p>
            <a:pPr algn="ctr"/>
            <a:r>
              <a:rPr lang="en-US" sz="1800" b="1" dirty="0">
                <a:latin typeface="+mj-lt"/>
              </a:rPr>
              <a:t>STH</a:t>
            </a:r>
          </a:p>
          <a:p>
            <a:pPr algn="ctr"/>
            <a:r>
              <a:rPr lang="en-US" sz="1800" b="1" dirty="0">
                <a:latin typeface="+mj-lt"/>
              </a:rPr>
              <a:t>CHL</a:t>
            </a:r>
          </a:p>
        </p:txBody>
      </p:sp>
      <p:sp>
        <p:nvSpPr>
          <p:cNvPr id="69" name="TextBox 68">
            <a:extLst>
              <a:ext uri="{FF2B5EF4-FFF2-40B4-BE49-F238E27FC236}">
                <a16:creationId xmlns:a16="http://schemas.microsoft.com/office/drawing/2014/main" id="{2026885E-ED78-6ACA-C83E-2A0CDC4F90DB}"/>
              </a:ext>
            </a:extLst>
          </p:cNvPr>
          <p:cNvSpPr txBox="1"/>
          <p:nvPr/>
        </p:nvSpPr>
        <p:spPr>
          <a:xfrm>
            <a:off x="5314863" y="2425368"/>
            <a:ext cx="6118681" cy="3539430"/>
          </a:xfrm>
          <a:prstGeom prst="rect">
            <a:avLst/>
          </a:prstGeom>
          <a:noFill/>
        </p:spPr>
        <p:txBody>
          <a:bodyPr wrap="square">
            <a:spAutoFit/>
          </a:bodyPr>
          <a:lstStyle/>
          <a:p>
            <a:pPr marL="285750" indent="-285750">
              <a:buFont typeface="Arial" panose="020B0604020202020204" pitchFamily="34" charset="0"/>
              <a:buChar char="•"/>
            </a:pPr>
            <a:r>
              <a:rPr lang="en-US" sz="2800" dirty="0"/>
              <a:t>Hardware changes over time impact the data collected by the telescope.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Refinement of the data occurs over time via improvements to image quality and human scanning growing the training sets.</a:t>
            </a:r>
          </a:p>
        </p:txBody>
      </p:sp>
      <p:sp>
        <p:nvSpPr>
          <p:cNvPr id="73" name="Rounded Rectangle 72">
            <a:extLst>
              <a:ext uri="{FF2B5EF4-FFF2-40B4-BE49-F238E27FC236}">
                <a16:creationId xmlns:a16="http://schemas.microsoft.com/office/drawing/2014/main" id="{4450C34F-567A-4FB1-EA42-B94E2590B7AF}"/>
              </a:ext>
            </a:extLst>
          </p:cNvPr>
          <p:cNvSpPr/>
          <p:nvPr/>
        </p:nvSpPr>
        <p:spPr>
          <a:xfrm>
            <a:off x="2961769" y="2308410"/>
            <a:ext cx="1506279" cy="1798666"/>
          </a:xfrm>
          <a:prstGeom prst="roundRect">
            <a:avLst>
              <a:gd name="adj" fmla="val 1102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Graphic 73" descr="Illustrator with solid fill">
            <a:extLst>
              <a:ext uri="{FF2B5EF4-FFF2-40B4-BE49-F238E27FC236}">
                <a16:creationId xmlns:a16="http://schemas.microsoft.com/office/drawing/2014/main" id="{E8A7CDE8-A9B8-5EA8-0B6C-252055A0C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1769" y="2168414"/>
            <a:ext cx="1506279" cy="1506279"/>
          </a:xfrm>
          <a:prstGeom prst="rect">
            <a:avLst/>
          </a:prstGeom>
        </p:spPr>
      </p:pic>
      <p:sp>
        <p:nvSpPr>
          <p:cNvPr id="75" name="TextBox 74">
            <a:extLst>
              <a:ext uri="{FF2B5EF4-FFF2-40B4-BE49-F238E27FC236}">
                <a16:creationId xmlns:a16="http://schemas.microsoft.com/office/drawing/2014/main" id="{C22C9A03-846F-F6E1-3A0A-112B51DE15A1}"/>
              </a:ext>
            </a:extLst>
          </p:cNvPr>
          <p:cNvSpPr txBox="1"/>
          <p:nvPr/>
        </p:nvSpPr>
        <p:spPr>
          <a:xfrm>
            <a:off x="3045056" y="3522300"/>
            <a:ext cx="1339703" cy="584775"/>
          </a:xfrm>
          <a:prstGeom prst="rect">
            <a:avLst/>
          </a:prstGeom>
          <a:noFill/>
        </p:spPr>
        <p:txBody>
          <a:bodyPr wrap="square" rtlCol="0">
            <a:spAutoFit/>
          </a:bodyPr>
          <a:lstStyle/>
          <a:p>
            <a:pPr algn="ctr"/>
            <a:r>
              <a:rPr lang="en-US" sz="3200" b="1" dirty="0">
                <a:latin typeface="+mj-lt"/>
              </a:rPr>
              <a:t>MLO</a:t>
            </a:r>
          </a:p>
        </p:txBody>
      </p:sp>
      <p:sp>
        <p:nvSpPr>
          <p:cNvPr id="16" name="Rounded Rectangle 15">
            <a:extLst>
              <a:ext uri="{FF2B5EF4-FFF2-40B4-BE49-F238E27FC236}">
                <a16:creationId xmlns:a16="http://schemas.microsoft.com/office/drawing/2014/main" id="{F4E28581-B810-1899-4D35-7DED3DF40ABB}"/>
              </a:ext>
            </a:extLst>
          </p:cNvPr>
          <p:cNvSpPr/>
          <p:nvPr/>
        </p:nvSpPr>
        <p:spPr>
          <a:xfrm>
            <a:off x="2949125" y="2308410"/>
            <a:ext cx="1506279" cy="1798666"/>
          </a:xfrm>
          <a:prstGeom prst="roundRect">
            <a:avLst>
              <a:gd name="adj" fmla="val 1102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Illustrator with solid fill">
            <a:extLst>
              <a:ext uri="{FF2B5EF4-FFF2-40B4-BE49-F238E27FC236}">
                <a16:creationId xmlns:a16="http://schemas.microsoft.com/office/drawing/2014/main" id="{681725D7-6863-BB0D-A38A-BA00502B1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9125" y="2168414"/>
            <a:ext cx="1506279" cy="1506279"/>
          </a:xfrm>
          <a:prstGeom prst="rect">
            <a:avLst/>
          </a:prstGeom>
        </p:spPr>
      </p:pic>
      <p:sp>
        <p:nvSpPr>
          <p:cNvPr id="18" name="TextBox 17">
            <a:extLst>
              <a:ext uri="{FF2B5EF4-FFF2-40B4-BE49-F238E27FC236}">
                <a16:creationId xmlns:a16="http://schemas.microsoft.com/office/drawing/2014/main" id="{6E551309-4AFF-7861-CF3F-6047CCCB378E}"/>
              </a:ext>
            </a:extLst>
          </p:cNvPr>
          <p:cNvSpPr txBox="1"/>
          <p:nvPr/>
        </p:nvSpPr>
        <p:spPr>
          <a:xfrm>
            <a:off x="3032412" y="3522300"/>
            <a:ext cx="1339703" cy="584775"/>
          </a:xfrm>
          <a:prstGeom prst="rect">
            <a:avLst/>
          </a:prstGeom>
          <a:noFill/>
        </p:spPr>
        <p:txBody>
          <a:bodyPr wrap="square" rtlCol="0">
            <a:spAutoFit/>
          </a:bodyPr>
          <a:lstStyle/>
          <a:p>
            <a:pPr algn="ctr"/>
            <a:r>
              <a:rPr lang="en-US" sz="3200" b="1" dirty="0">
                <a:latin typeface="+mj-lt"/>
              </a:rPr>
              <a:t>HKO</a:t>
            </a:r>
          </a:p>
        </p:txBody>
      </p:sp>
    </p:spTree>
    <p:extLst>
      <p:ext uri="{BB962C8B-B14F-4D97-AF65-F5344CB8AC3E}">
        <p14:creationId xmlns:p14="http://schemas.microsoft.com/office/powerpoint/2010/main" val="157918201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Retraining a Classifier</a:t>
            </a:r>
          </a:p>
        </p:txBody>
      </p:sp>
      <p:sp>
        <p:nvSpPr>
          <p:cNvPr id="8" name="Rounded Rectangle 7">
            <a:extLst>
              <a:ext uri="{FF2B5EF4-FFF2-40B4-BE49-F238E27FC236}">
                <a16:creationId xmlns:a16="http://schemas.microsoft.com/office/drawing/2014/main" id="{29C240BD-BC69-BEF9-A744-DEC9D639E86C}"/>
              </a:ext>
            </a:extLst>
          </p:cNvPr>
          <p:cNvSpPr/>
          <p:nvPr/>
        </p:nvSpPr>
        <p:spPr>
          <a:xfrm>
            <a:off x="1372203" y="2308410"/>
            <a:ext cx="1506279" cy="1798666"/>
          </a:xfrm>
          <a:prstGeom prst="roundRect">
            <a:avLst>
              <a:gd name="adj" fmla="val 11020"/>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Illustrator with solid fill">
            <a:extLst>
              <a:ext uri="{FF2B5EF4-FFF2-40B4-BE49-F238E27FC236}">
                <a16:creationId xmlns:a16="http://schemas.microsoft.com/office/drawing/2014/main" id="{BE8C6434-D471-4CBB-B039-16146D2C6A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2203" y="2168414"/>
            <a:ext cx="1506279" cy="1506279"/>
          </a:xfrm>
          <a:prstGeom prst="rect">
            <a:avLst/>
          </a:prstGeom>
        </p:spPr>
      </p:pic>
      <p:sp>
        <p:nvSpPr>
          <p:cNvPr id="9" name="TextBox 8">
            <a:extLst>
              <a:ext uri="{FF2B5EF4-FFF2-40B4-BE49-F238E27FC236}">
                <a16:creationId xmlns:a16="http://schemas.microsoft.com/office/drawing/2014/main" id="{54149F6A-C6A2-DC8F-92CB-2AAC9A9C41D7}"/>
              </a:ext>
            </a:extLst>
          </p:cNvPr>
          <p:cNvSpPr txBox="1"/>
          <p:nvPr/>
        </p:nvSpPr>
        <p:spPr>
          <a:xfrm>
            <a:off x="1455490" y="3522300"/>
            <a:ext cx="1339703" cy="584775"/>
          </a:xfrm>
          <a:prstGeom prst="rect">
            <a:avLst/>
          </a:prstGeom>
          <a:noFill/>
        </p:spPr>
        <p:txBody>
          <a:bodyPr wrap="square" rtlCol="0">
            <a:spAutoFit/>
          </a:bodyPr>
          <a:lstStyle/>
          <a:p>
            <a:pPr algn="ctr"/>
            <a:r>
              <a:rPr lang="en-US" sz="3200" b="1" dirty="0">
                <a:latin typeface="+mj-lt"/>
              </a:rPr>
              <a:t>MLO</a:t>
            </a:r>
          </a:p>
        </p:txBody>
      </p:sp>
      <p:sp>
        <p:nvSpPr>
          <p:cNvPr id="16" name="Rounded Rectangle 15">
            <a:extLst>
              <a:ext uri="{FF2B5EF4-FFF2-40B4-BE49-F238E27FC236}">
                <a16:creationId xmlns:a16="http://schemas.microsoft.com/office/drawing/2014/main" id="{F4E28581-B810-1899-4D35-7DED3DF40ABB}"/>
              </a:ext>
            </a:extLst>
          </p:cNvPr>
          <p:cNvSpPr/>
          <p:nvPr/>
        </p:nvSpPr>
        <p:spPr>
          <a:xfrm>
            <a:off x="2961769" y="2308410"/>
            <a:ext cx="1506279" cy="1798666"/>
          </a:xfrm>
          <a:prstGeom prst="roundRect">
            <a:avLst>
              <a:gd name="adj" fmla="val 1102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Illustrator with solid fill">
            <a:extLst>
              <a:ext uri="{FF2B5EF4-FFF2-40B4-BE49-F238E27FC236}">
                <a16:creationId xmlns:a16="http://schemas.microsoft.com/office/drawing/2014/main" id="{681725D7-6863-BB0D-A38A-BA00502B1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1769" y="2168414"/>
            <a:ext cx="1506279" cy="1506279"/>
          </a:xfrm>
          <a:prstGeom prst="rect">
            <a:avLst/>
          </a:prstGeom>
        </p:spPr>
      </p:pic>
      <p:sp>
        <p:nvSpPr>
          <p:cNvPr id="18" name="TextBox 17">
            <a:extLst>
              <a:ext uri="{FF2B5EF4-FFF2-40B4-BE49-F238E27FC236}">
                <a16:creationId xmlns:a16="http://schemas.microsoft.com/office/drawing/2014/main" id="{6E551309-4AFF-7861-CF3F-6047CCCB378E}"/>
              </a:ext>
            </a:extLst>
          </p:cNvPr>
          <p:cNvSpPr txBox="1"/>
          <p:nvPr/>
        </p:nvSpPr>
        <p:spPr>
          <a:xfrm>
            <a:off x="3045056" y="3522300"/>
            <a:ext cx="1339703" cy="584775"/>
          </a:xfrm>
          <a:prstGeom prst="rect">
            <a:avLst/>
          </a:prstGeom>
          <a:noFill/>
        </p:spPr>
        <p:txBody>
          <a:bodyPr wrap="square" rtlCol="0">
            <a:spAutoFit/>
          </a:bodyPr>
          <a:lstStyle/>
          <a:p>
            <a:pPr algn="ctr"/>
            <a:r>
              <a:rPr lang="en-US" sz="3200" b="1" dirty="0">
                <a:latin typeface="+mj-lt"/>
              </a:rPr>
              <a:t>HKO</a:t>
            </a:r>
          </a:p>
        </p:txBody>
      </p:sp>
      <p:sp>
        <p:nvSpPr>
          <p:cNvPr id="60" name="Rounded Rectangle 59">
            <a:extLst>
              <a:ext uri="{FF2B5EF4-FFF2-40B4-BE49-F238E27FC236}">
                <a16:creationId xmlns:a16="http://schemas.microsoft.com/office/drawing/2014/main" id="{44865A6B-8E9B-F3B4-5CE0-97E8D8284264}"/>
              </a:ext>
            </a:extLst>
          </p:cNvPr>
          <p:cNvSpPr/>
          <p:nvPr/>
        </p:nvSpPr>
        <p:spPr>
          <a:xfrm>
            <a:off x="1372203" y="4271270"/>
            <a:ext cx="1506279" cy="1798666"/>
          </a:xfrm>
          <a:prstGeom prst="roundRect">
            <a:avLst>
              <a:gd name="adj" fmla="val 11020"/>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phic 60" descr="Illustrator with solid fill">
            <a:extLst>
              <a:ext uri="{FF2B5EF4-FFF2-40B4-BE49-F238E27FC236}">
                <a16:creationId xmlns:a16="http://schemas.microsoft.com/office/drawing/2014/main" id="{7C4F7517-4A1D-B623-B565-59535E5451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2203" y="4131274"/>
            <a:ext cx="1506279" cy="1506279"/>
          </a:xfrm>
          <a:prstGeom prst="rect">
            <a:avLst/>
          </a:prstGeom>
        </p:spPr>
      </p:pic>
      <p:sp>
        <p:nvSpPr>
          <p:cNvPr id="62" name="TextBox 61">
            <a:extLst>
              <a:ext uri="{FF2B5EF4-FFF2-40B4-BE49-F238E27FC236}">
                <a16:creationId xmlns:a16="http://schemas.microsoft.com/office/drawing/2014/main" id="{17FE5FD8-ABDB-3234-2B3C-FC7901EB7F75}"/>
              </a:ext>
            </a:extLst>
          </p:cNvPr>
          <p:cNvSpPr txBox="1"/>
          <p:nvPr/>
        </p:nvSpPr>
        <p:spPr>
          <a:xfrm>
            <a:off x="1455490" y="5485160"/>
            <a:ext cx="1339703" cy="584775"/>
          </a:xfrm>
          <a:prstGeom prst="rect">
            <a:avLst/>
          </a:prstGeom>
          <a:noFill/>
        </p:spPr>
        <p:txBody>
          <a:bodyPr wrap="square" rtlCol="0">
            <a:spAutoFit/>
          </a:bodyPr>
          <a:lstStyle/>
          <a:p>
            <a:pPr algn="ctr"/>
            <a:r>
              <a:rPr lang="en-US" sz="3200" b="1" dirty="0">
                <a:latin typeface="+mj-lt"/>
              </a:rPr>
              <a:t>STH</a:t>
            </a:r>
          </a:p>
        </p:txBody>
      </p:sp>
      <p:sp>
        <p:nvSpPr>
          <p:cNvPr id="64" name="Rounded Rectangle 63">
            <a:extLst>
              <a:ext uri="{FF2B5EF4-FFF2-40B4-BE49-F238E27FC236}">
                <a16:creationId xmlns:a16="http://schemas.microsoft.com/office/drawing/2014/main" id="{5E845850-E5EC-D79A-70B8-653A8D8B69EA}"/>
              </a:ext>
            </a:extLst>
          </p:cNvPr>
          <p:cNvSpPr/>
          <p:nvPr/>
        </p:nvSpPr>
        <p:spPr>
          <a:xfrm>
            <a:off x="2984801" y="4271270"/>
            <a:ext cx="1506279" cy="1798666"/>
          </a:xfrm>
          <a:prstGeom prst="roundRect">
            <a:avLst>
              <a:gd name="adj" fmla="val 11020"/>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Graphic 64" descr="Illustrator with solid fill">
            <a:extLst>
              <a:ext uri="{FF2B5EF4-FFF2-40B4-BE49-F238E27FC236}">
                <a16:creationId xmlns:a16="http://schemas.microsoft.com/office/drawing/2014/main" id="{6ECA2AFA-25CD-F2D5-F28C-11DAE16E25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4801" y="4131274"/>
            <a:ext cx="1506279" cy="1506279"/>
          </a:xfrm>
          <a:prstGeom prst="rect">
            <a:avLst/>
          </a:prstGeom>
        </p:spPr>
      </p:pic>
      <p:sp>
        <p:nvSpPr>
          <p:cNvPr id="66" name="TextBox 65">
            <a:extLst>
              <a:ext uri="{FF2B5EF4-FFF2-40B4-BE49-F238E27FC236}">
                <a16:creationId xmlns:a16="http://schemas.microsoft.com/office/drawing/2014/main" id="{1C5EF202-FDBE-0904-2E4D-1F1CF062770C}"/>
              </a:ext>
            </a:extLst>
          </p:cNvPr>
          <p:cNvSpPr txBox="1"/>
          <p:nvPr/>
        </p:nvSpPr>
        <p:spPr>
          <a:xfrm>
            <a:off x="3068088" y="5485160"/>
            <a:ext cx="1339703" cy="584775"/>
          </a:xfrm>
          <a:prstGeom prst="rect">
            <a:avLst/>
          </a:prstGeom>
          <a:noFill/>
        </p:spPr>
        <p:txBody>
          <a:bodyPr wrap="square" rtlCol="0">
            <a:spAutoFit/>
          </a:bodyPr>
          <a:lstStyle/>
          <a:p>
            <a:pPr algn="ctr"/>
            <a:r>
              <a:rPr lang="en-US" sz="3200" b="1" dirty="0">
                <a:latin typeface="+mj-lt"/>
              </a:rPr>
              <a:t>CHL</a:t>
            </a:r>
          </a:p>
        </p:txBody>
      </p:sp>
      <p:sp>
        <p:nvSpPr>
          <p:cNvPr id="7" name="TextBox 6">
            <a:extLst>
              <a:ext uri="{FF2B5EF4-FFF2-40B4-BE49-F238E27FC236}">
                <a16:creationId xmlns:a16="http://schemas.microsoft.com/office/drawing/2014/main" id="{0145A9AC-5C50-FA11-D4CF-4F3F8810205B}"/>
              </a:ext>
            </a:extLst>
          </p:cNvPr>
          <p:cNvSpPr txBox="1"/>
          <p:nvPr/>
        </p:nvSpPr>
        <p:spPr>
          <a:xfrm>
            <a:off x="5133753" y="2253474"/>
            <a:ext cx="6976732" cy="3970318"/>
          </a:xfrm>
          <a:prstGeom prst="rect">
            <a:avLst/>
          </a:prstGeom>
          <a:noFill/>
        </p:spPr>
        <p:txBody>
          <a:bodyPr wrap="square">
            <a:spAutoFit/>
          </a:bodyPr>
          <a:lstStyle/>
          <a:p>
            <a:pPr marL="342900" indent="-342900">
              <a:buFont typeface="Arial" panose="020B0604020202020204" pitchFamily="34" charset="0"/>
              <a:buChar char="•"/>
            </a:pPr>
            <a:r>
              <a:rPr lang="en-US" sz="2800" dirty="0"/>
              <a:t>Build a 1:3 ratio of real to bogus detections for each training set (~1,300,000 detections total).</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Select 5 orange nights and 5 cyan nights to pull known real objects (asteroids), and 200 nights for bogus objects. Augment the dataset with promoted goods.</a:t>
            </a:r>
          </a:p>
        </p:txBody>
      </p:sp>
    </p:spTree>
    <p:extLst>
      <p:ext uri="{BB962C8B-B14F-4D97-AF65-F5344CB8AC3E}">
        <p14:creationId xmlns:p14="http://schemas.microsoft.com/office/powerpoint/2010/main" val="114476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a graph of a number of different numbers&#10;&#10;Description automatically generated with medium confidence">
            <a:extLst>
              <a:ext uri="{FF2B5EF4-FFF2-40B4-BE49-F238E27FC236}">
                <a16:creationId xmlns:a16="http://schemas.microsoft.com/office/drawing/2014/main" id="{177606BF-2C5C-A9B1-BF38-E18BE631B674}"/>
              </a:ext>
            </a:extLst>
          </p:cNvPr>
          <p:cNvPicPr>
            <a:picLocks noGrp="1" noChangeAspect="1"/>
          </p:cNvPicPr>
          <p:nvPr>
            <p:ph idx="1"/>
          </p:nvPr>
        </p:nvPicPr>
        <p:blipFill>
          <a:blip r:embed="rId3"/>
          <a:stretch>
            <a:fillRect/>
          </a:stretch>
        </p:blipFill>
        <p:spPr>
          <a:xfrm>
            <a:off x="673669" y="92181"/>
            <a:ext cx="10844662" cy="6673638"/>
          </a:xfrm>
        </p:spPr>
      </p:pic>
      <p:sp>
        <p:nvSpPr>
          <p:cNvPr id="14" name="TextBox 13">
            <a:extLst>
              <a:ext uri="{FF2B5EF4-FFF2-40B4-BE49-F238E27FC236}">
                <a16:creationId xmlns:a16="http://schemas.microsoft.com/office/drawing/2014/main" id="{7D7416C8-A0E1-5510-AE30-F22703D64B79}"/>
              </a:ext>
            </a:extLst>
          </p:cNvPr>
          <p:cNvSpPr txBox="1"/>
          <p:nvPr/>
        </p:nvSpPr>
        <p:spPr>
          <a:xfrm>
            <a:off x="2182844" y="1809027"/>
            <a:ext cx="2614863" cy="1200329"/>
          </a:xfrm>
          <a:prstGeom prst="rect">
            <a:avLst/>
          </a:prstGeom>
          <a:noFill/>
        </p:spPr>
        <p:txBody>
          <a:bodyPr wrap="square" rtlCol="0">
            <a:spAutoFit/>
          </a:bodyPr>
          <a:lstStyle/>
          <a:p>
            <a:pPr algn="ctr"/>
            <a:r>
              <a:rPr lang="en-US" sz="3600" dirty="0"/>
              <a:t>FPR = 2.97%</a:t>
            </a:r>
          </a:p>
        </p:txBody>
      </p:sp>
      <p:sp>
        <p:nvSpPr>
          <p:cNvPr id="15" name="TextBox 14">
            <a:extLst>
              <a:ext uri="{FF2B5EF4-FFF2-40B4-BE49-F238E27FC236}">
                <a16:creationId xmlns:a16="http://schemas.microsoft.com/office/drawing/2014/main" id="{53413DA4-DF4A-30E8-7E19-B1C22A52D503}"/>
              </a:ext>
            </a:extLst>
          </p:cNvPr>
          <p:cNvSpPr txBox="1"/>
          <p:nvPr/>
        </p:nvSpPr>
        <p:spPr>
          <a:xfrm>
            <a:off x="5854480" y="1809029"/>
            <a:ext cx="2614863" cy="1200329"/>
          </a:xfrm>
          <a:prstGeom prst="rect">
            <a:avLst/>
          </a:prstGeom>
          <a:noFill/>
        </p:spPr>
        <p:txBody>
          <a:bodyPr wrap="square" rtlCol="0">
            <a:spAutoFit/>
          </a:bodyPr>
          <a:lstStyle/>
          <a:p>
            <a:pPr algn="ctr"/>
            <a:r>
              <a:rPr lang="en-US" sz="3600" dirty="0"/>
              <a:t>FPR = 2.67%</a:t>
            </a:r>
          </a:p>
        </p:txBody>
      </p:sp>
      <p:sp>
        <p:nvSpPr>
          <p:cNvPr id="16" name="TextBox 15">
            <a:extLst>
              <a:ext uri="{FF2B5EF4-FFF2-40B4-BE49-F238E27FC236}">
                <a16:creationId xmlns:a16="http://schemas.microsoft.com/office/drawing/2014/main" id="{54AE1CD4-E3CF-72E3-7A6F-D7BD923D2ED8}"/>
              </a:ext>
            </a:extLst>
          </p:cNvPr>
          <p:cNvSpPr txBox="1"/>
          <p:nvPr/>
        </p:nvSpPr>
        <p:spPr>
          <a:xfrm>
            <a:off x="9355870" y="1809026"/>
            <a:ext cx="2614863" cy="1200329"/>
          </a:xfrm>
          <a:prstGeom prst="rect">
            <a:avLst/>
          </a:prstGeom>
          <a:noFill/>
        </p:spPr>
        <p:txBody>
          <a:bodyPr wrap="square" rtlCol="0">
            <a:spAutoFit/>
          </a:bodyPr>
          <a:lstStyle/>
          <a:p>
            <a:pPr algn="ctr"/>
            <a:r>
              <a:rPr lang="en-US" sz="3600" dirty="0"/>
              <a:t>FPR = 5.79%</a:t>
            </a:r>
          </a:p>
        </p:txBody>
      </p:sp>
      <p:sp>
        <p:nvSpPr>
          <p:cNvPr id="17" name="TextBox 16">
            <a:extLst>
              <a:ext uri="{FF2B5EF4-FFF2-40B4-BE49-F238E27FC236}">
                <a16:creationId xmlns:a16="http://schemas.microsoft.com/office/drawing/2014/main" id="{ADA99627-B574-B9BD-FDF4-1BF9C6DF986F}"/>
              </a:ext>
            </a:extLst>
          </p:cNvPr>
          <p:cNvSpPr txBox="1"/>
          <p:nvPr/>
        </p:nvSpPr>
        <p:spPr>
          <a:xfrm>
            <a:off x="2062528" y="5124549"/>
            <a:ext cx="2614863" cy="1200329"/>
          </a:xfrm>
          <a:prstGeom prst="rect">
            <a:avLst/>
          </a:prstGeom>
          <a:noFill/>
        </p:spPr>
        <p:txBody>
          <a:bodyPr wrap="square" rtlCol="0">
            <a:spAutoFit/>
          </a:bodyPr>
          <a:lstStyle/>
          <a:p>
            <a:pPr algn="ctr"/>
            <a:r>
              <a:rPr lang="en-US" sz="3600" dirty="0"/>
              <a:t>FPR = 1.11%</a:t>
            </a:r>
          </a:p>
        </p:txBody>
      </p:sp>
      <p:sp>
        <p:nvSpPr>
          <p:cNvPr id="18" name="TextBox 17">
            <a:extLst>
              <a:ext uri="{FF2B5EF4-FFF2-40B4-BE49-F238E27FC236}">
                <a16:creationId xmlns:a16="http://schemas.microsoft.com/office/drawing/2014/main" id="{5DD3468C-B7A1-5B1F-5BBB-F24E32C55A07}"/>
              </a:ext>
            </a:extLst>
          </p:cNvPr>
          <p:cNvSpPr txBox="1"/>
          <p:nvPr/>
        </p:nvSpPr>
        <p:spPr>
          <a:xfrm>
            <a:off x="5734164" y="5124551"/>
            <a:ext cx="2614863" cy="1200329"/>
          </a:xfrm>
          <a:prstGeom prst="rect">
            <a:avLst/>
          </a:prstGeom>
          <a:noFill/>
        </p:spPr>
        <p:txBody>
          <a:bodyPr wrap="square" rtlCol="0">
            <a:spAutoFit/>
          </a:bodyPr>
          <a:lstStyle/>
          <a:p>
            <a:pPr algn="ctr"/>
            <a:r>
              <a:rPr lang="en-US" sz="3600" dirty="0"/>
              <a:t>FPR = 0.86%</a:t>
            </a:r>
          </a:p>
        </p:txBody>
      </p:sp>
      <p:sp>
        <p:nvSpPr>
          <p:cNvPr id="19" name="TextBox 18">
            <a:extLst>
              <a:ext uri="{FF2B5EF4-FFF2-40B4-BE49-F238E27FC236}">
                <a16:creationId xmlns:a16="http://schemas.microsoft.com/office/drawing/2014/main" id="{A89B701C-E4EE-26DF-8D6B-4BC8005C7C6E}"/>
              </a:ext>
            </a:extLst>
          </p:cNvPr>
          <p:cNvSpPr txBox="1"/>
          <p:nvPr/>
        </p:nvSpPr>
        <p:spPr>
          <a:xfrm>
            <a:off x="9355869" y="5124548"/>
            <a:ext cx="2614863" cy="1200329"/>
          </a:xfrm>
          <a:prstGeom prst="rect">
            <a:avLst/>
          </a:prstGeom>
          <a:noFill/>
        </p:spPr>
        <p:txBody>
          <a:bodyPr wrap="square" rtlCol="0">
            <a:spAutoFit/>
          </a:bodyPr>
          <a:lstStyle/>
          <a:p>
            <a:pPr algn="ctr"/>
            <a:r>
              <a:rPr lang="en-US" sz="3600" dirty="0"/>
              <a:t>FPR = 1.50%</a:t>
            </a:r>
          </a:p>
        </p:txBody>
      </p:sp>
    </p:spTree>
    <p:extLst>
      <p:ext uri="{BB962C8B-B14F-4D97-AF65-F5344CB8AC3E}">
        <p14:creationId xmlns:p14="http://schemas.microsoft.com/office/powerpoint/2010/main" val="28039391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graphs showing different types of data&#10;&#10;Description automatically generated with medium confidence">
            <a:extLst>
              <a:ext uri="{FF2B5EF4-FFF2-40B4-BE49-F238E27FC236}">
                <a16:creationId xmlns:a16="http://schemas.microsoft.com/office/drawing/2014/main" id="{19AF5CE2-3107-E435-2B01-5CE6C3E4D658}"/>
              </a:ext>
            </a:extLst>
          </p:cNvPr>
          <p:cNvPicPr>
            <a:picLocks noChangeAspect="1"/>
          </p:cNvPicPr>
          <p:nvPr/>
        </p:nvPicPr>
        <p:blipFill>
          <a:blip r:embed="rId3"/>
          <a:stretch>
            <a:fillRect/>
          </a:stretch>
        </p:blipFill>
        <p:spPr>
          <a:xfrm>
            <a:off x="673669" y="92181"/>
            <a:ext cx="10844663" cy="6673638"/>
          </a:xfrm>
          <a:prstGeom prst="rect">
            <a:avLst/>
          </a:prstGeom>
        </p:spPr>
      </p:pic>
      <p:sp>
        <p:nvSpPr>
          <p:cNvPr id="4" name="TextBox 3">
            <a:extLst>
              <a:ext uri="{FF2B5EF4-FFF2-40B4-BE49-F238E27FC236}">
                <a16:creationId xmlns:a16="http://schemas.microsoft.com/office/drawing/2014/main" id="{ADD31F37-2124-65C3-89DC-259AE42757F7}"/>
              </a:ext>
            </a:extLst>
          </p:cNvPr>
          <p:cNvSpPr txBox="1"/>
          <p:nvPr/>
        </p:nvSpPr>
        <p:spPr>
          <a:xfrm rot="20833272">
            <a:off x="1459830" y="1171074"/>
            <a:ext cx="2614863" cy="1200329"/>
          </a:xfrm>
          <a:prstGeom prst="rect">
            <a:avLst/>
          </a:prstGeom>
          <a:noFill/>
        </p:spPr>
        <p:txBody>
          <a:bodyPr wrap="square" rtlCol="0">
            <a:spAutoFit/>
          </a:bodyPr>
          <a:lstStyle/>
          <a:p>
            <a:pPr algn="ctr"/>
            <a:r>
              <a:rPr lang="en-US" sz="3600" dirty="0"/>
              <a:t>FPR = 2.97%</a:t>
            </a:r>
          </a:p>
        </p:txBody>
      </p:sp>
      <p:sp>
        <p:nvSpPr>
          <p:cNvPr id="5" name="TextBox 4">
            <a:extLst>
              <a:ext uri="{FF2B5EF4-FFF2-40B4-BE49-F238E27FC236}">
                <a16:creationId xmlns:a16="http://schemas.microsoft.com/office/drawing/2014/main" id="{C88D13E6-3F7E-0117-E163-41ACCD35821F}"/>
              </a:ext>
            </a:extLst>
          </p:cNvPr>
          <p:cNvSpPr txBox="1"/>
          <p:nvPr/>
        </p:nvSpPr>
        <p:spPr>
          <a:xfrm rot="20833272">
            <a:off x="5131466" y="1171076"/>
            <a:ext cx="2614863" cy="1200329"/>
          </a:xfrm>
          <a:prstGeom prst="rect">
            <a:avLst/>
          </a:prstGeom>
          <a:noFill/>
        </p:spPr>
        <p:txBody>
          <a:bodyPr wrap="square" rtlCol="0">
            <a:spAutoFit/>
          </a:bodyPr>
          <a:lstStyle/>
          <a:p>
            <a:pPr algn="ctr"/>
            <a:r>
              <a:rPr lang="en-US" sz="3600" dirty="0"/>
              <a:t>FPR = 2.67%</a:t>
            </a:r>
          </a:p>
        </p:txBody>
      </p:sp>
      <p:sp>
        <p:nvSpPr>
          <p:cNvPr id="8" name="TextBox 7">
            <a:extLst>
              <a:ext uri="{FF2B5EF4-FFF2-40B4-BE49-F238E27FC236}">
                <a16:creationId xmlns:a16="http://schemas.microsoft.com/office/drawing/2014/main" id="{9E5C3F22-C02D-C337-D0D2-E2864B9A139C}"/>
              </a:ext>
            </a:extLst>
          </p:cNvPr>
          <p:cNvSpPr txBox="1"/>
          <p:nvPr/>
        </p:nvSpPr>
        <p:spPr>
          <a:xfrm rot="20833272">
            <a:off x="8632856" y="1171073"/>
            <a:ext cx="2614863" cy="1200329"/>
          </a:xfrm>
          <a:prstGeom prst="rect">
            <a:avLst/>
          </a:prstGeom>
          <a:noFill/>
        </p:spPr>
        <p:txBody>
          <a:bodyPr wrap="square" rtlCol="0">
            <a:spAutoFit/>
          </a:bodyPr>
          <a:lstStyle/>
          <a:p>
            <a:pPr algn="ctr"/>
            <a:r>
              <a:rPr lang="en-US" sz="3600" dirty="0"/>
              <a:t>FPR = 5.79%</a:t>
            </a:r>
          </a:p>
        </p:txBody>
      </p:sp>
      <p:sp>
        <p:nvSpPr>
          <p:cNvPr id="9" name="TextBox 8">
            <a:extLst>
              <a:ext uri="{FF2B5EF4-FFF2-40B4-BE49-F238E27FC236}">
                <a16:creationId xmlns:a16="http://schemas.microsoft.com/office/drawing/2014/main" id="{D56FC7F1-BFDE-08E7-A562-22B93D4913A3}"/>
              </a:ext>
            </a:extLst>
          </p:cNvPr>
          <p:cNvSpPr txBox="1"/>
          <p:nvPr/>
        </p:nvSpPr>
        <p:spPr>
          <a:xfrm rot="20833272">
            <a:off x="1339514" y="4486596"/>
            <a:ext cx="2614863" cy="1200329"/>
          </a:xfrm>
          <a:prstGeom prst="rect">
            <a:avLst/>
          </a:prstGeom>
          <a:noFill/>
        </p:spPr>
        <p:txBody>
          <a:bodyPr wrap="square" rtlCol="0">
            <a:spAutoFit/>
          </a:bodyPr>
          <a:lstStyle/>
          <a:p>
            <a:pPr algn="ctr"/>
            <a:r>
              <a:rPr lang="en-US" sz="3600" dirty="0"/>
              <a:t>FPR = 1.11%</a:t>
            </a:r>
          </a:p>
        </p:txBody>
      </p:sp>
      <p:sp>
        <p:nvSpPr>
          <p:cNvPr id="10" name="TextBox 9">
            <a:extLst>
              <a:ext uri="{FF2B5EF4-FFF2-40B4-BE49-F238E27FC236}">
                <a16:creationId xmlns:a16="http://schemas.microsoft.com/office/drawing/2014/main" id="{6D1B77A1-3600-AA73-626C-8FC9F69E380D}"/>
              </a:ext>
            </a:extLst>
          </p:cNvPr>
          <p:cNvSpPr txBox="1"/>
          <p:nvPr/>
        </p:nvSpPr>
        <p:spPr>
          <a:xfrm rot="20833272">
            <a:off x="5011150" y="4486598"/>
            <a:ext cx="2614863" cy="1200329"/>
          </a:xfrm>
          <a:prstGeom prst="rect">
            <a:avLst/>
          </a:prstGeom>
          <a:noFill/>
        </p:spPr>
        <p:txBody>
          <a:bodyPr wrap="square" rtlCol="0">
            <a:spAutoFit/>
          </a:bodyPr>
          <a:lstStyle/>
          <a:p>
            <a:pPr algn="ctr"/>
            <a:r>
              <a:rPr lang="en-US" sz="3600" dirty="0"/>
              <a:t>FPR = 0.86%</a:t>
            </a:r>
          </a:p>
        </p:txBody>
      </p:sp>
      <p:sp>
        <p:nvSpPr>
          <p:cNvPr id="11" name="TextBox 10">
            <a:extLst>
              <a:ext uri="{FF2B5EF4-FFF2-40B4-BE49-F238E27FC236}">
                <a16:creationId xmlns:a16="http://schemas.microsoft.com/office/drawing/2014/main" id="{5F1163DC-A3FC-9C35-68F6-21B5A4F99EFF}"/>
              </a:ext>
            </a:extLst>
          </p:cNvPr>
          <p:cNvSpPr txBox="1"/>
          <p:nvPr/>
        </p:nvSpPr>
        <p:spPr>
          <a:xfrm rot="20833272">
            <a:off x="8632855" y="4486595"/>
            <a:ext cx="2614863" cy="1200329"/>
          </a:xfrm>
          <a:prstGeom prst="rect">
            <a:avLst/>
          </a:prstGeom>
          <a:noFill/>
        </p:spPr>
        <p:txBody>
          <a:bodyPr wrap="square" rtlCol="0">
            <a:spAutoFit/>
          </a:bodyPr>
          <a:lstStyle/>
          <a:p>
            <a:pPr algn="ctr"/>
            <a:r>
              <a:rPr lang="en-US" sz="3600" dirty="0"/>
              <a:t>FPR = 1.50%</a:t>
            </a:r>
          </a:p>
        </p:txBody>
      </p:sp>
    </p:spTree>
    <p:extLst>
      <p:ext uri="{BB962C8B-B14F-4D97-AF65-F5344CB8AC3E}">
        <p14:creationId xmlns:p14="http://schemas.microsoft.com/office/powerpoint/2010/main" val="228330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a:xfrm flipH="1">
            <a:off x="5115712" y="125956"/>
            <a:ext cx="6848272" cy="1442463"/>
          </a:xfrm>
        </p:spPr>
        <p:txBody>
          <a:bodyPr>
            <a:normAutofit/>
          </a:bodyPr>
          <a:lstStyle/>
          <a:p>
            <a:r>
              <a:rPr lang="en-US" dirty="0"/>
              <a:t>Image Size Adjustments</a:t>
            </a:r>
          </a:p>
        </p:txBody>
      </p:sp>
      <p:grpSp>
        <p:nvGrpSpPr>
          <p:cNvPr id="112" name="Group 111">
            <a:extLst>
              <a:ext uri="{FF2B5EF4-FFF2-40B4-BE49-F238E27FC236}">
                <a16:creationId xmlns:a16="http://schemas.microsoft.com/office/drawing/2014/main" id="{C274B9B0-42B1-D37B-FC9C-6B7AE814E418}"/>
              </a:ext>
            </a:extLst>
          </p:cNvPr>
          <p:cNvGrpSpPr/>
          <p:nvPr/>
        </p:nvGrpSpPr>
        <p:grpSpPr>
          <a:xfrm>
            <a:off x="6310008" y="2067148"/>
            <a:ext cx="5215510" cy="3389910"/>
            <a:chOff x="4716630" y="1595268"/>
            <a:chExt cx="6772119" cy="4401655"/>
          </a:xfrm>
        </p:grpSpPr>
        <p:pic>
          <p:nvPicPr>
            <p:cNvPr id="7" name="Picture 6" descr="04a60058o0930c.diff.fz">
              <a:extLst>
                <a:ext uri="{FF2B5EF4-FFF2-40B4-BE49-F238E27FC236}">
                  <a16:creationId xmlns:a16="http://schemas.microsoft.com/office/drawing/2014/main" id="{8CCC7FEF-7EE7-6B8B-0A9A-1D79ADC39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094" y="1595268"/>
              <a:ext cx="4401655" cy="44016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04a60058o0930c.diff.fz">
              <a:extLst>
                <a:ext uri="{FF2B5EF4-FFF2-40B4-BE49-F238E27FC236}">
                  <a16:creationId xmlns:a16="http://schemas.microsoft.com/office/drawing/2014/main" id="{4EDFDEB8-C3FA-DE7B-34F2-54C12E9F89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01" t="25014" r="24986" b="25014"/>
            <a:stretch/>
          </p:blipFill>
          <p:spPr bwMode="auto">
            <a:xfrm>
              <a:off x="4716630" y="1618856"/>
              <a:ext cx="2205813" cy="2199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04a60058o0930c.diff.fz">
              <a:extLst>
                <a:ext uri="{FF2B5EF4-FFF2-40B4-BE49-F238E27FC236}">
                  <a16:creationId xmlns:a16="http://schemas.microsoft.com/office/drawing/2014/main" id="{F93A8EC3-3A32-70B2-AB26-8C7AA264FB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932" t="37486" r="37969" b="37487"/>
            <a:stretch/>
          </p:blipFill>
          <p:spPr bwMode="auto">
            <a:xfrm>
              <a:off x="5267153" y="4424452"/>
              <a:ext cx="1104765" cy="1101600"/>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TextBox 112">
            <a:extLst>
              <a:ext uri="{FF2B5EF4-FFF2-40B4-BE49-F238E27FC236}">
                <a16:creationId xmlns:a16="http://schemas.microsoft.com/office/drawing/2014/main" id="{E4920806-FA75-DAF7-E250-24861CF041FE}"/>
              </a:ext>
            </a:extLst>
          </p:cNvPr>
          <p:cNvSpPr txBox="1"/>
          <p:nvPr/>
        </p:nvSpPr>
        <p:spPr>
          <a:xfrm>
            <a:off x="392645" y="2225052"/>
            <a:ext cx="5703355" cy="2677656"/>
          </a:xfrm>
          <a:prstGeom prst="rect">
            <a:avLst/>
          </a:prstGeom>
          <a:noFill/>
        </p:spPr>
        <p:txBody>
          <a:bodyPr wrap="square">
            <a:spAutoFit/>
          </a:bodyPr>
          <a:lstStyle/>
          <a:p>
            <a:pPr marL="342900" indent="-342900">
              <a:buFont typeface="Arial" panose="020B0604020202020204" pitchFamily="34" charset="0"/>
              <a:buChar char="•"/>
            </a:pPr>
            <a:r>
              <a:rPr lang="en-US" sz="2800" dirty="0"/>
              <a:t>Smaller image sizes may reduce computational time and improve Real feature selection.</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Shrink stamp size from 20x20 to 10x10 (x4 smaller).</a:t>
            </a:r>
          </a:p>
        </p:txBody>
      </p:sp>
    </p:spTree>
    <p:extLst>
      <p:ext uri="{BB962C8B-B14F-4D97-AF65-F5344CB8AC3E}">
        <p14:creationId xmlns:p14="http://schemas.microsoft.com/office/powerpoint/2010/main" val="28006011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with numbers&#10;&#10;Description automatically generated">
            <a:extLst>
              <a:ext uri="{FF2B5EF4-FFF2-40B4-BE49-F238E27FC236}">
                <a16:creationId xmlns:a16="http://schemas.microsoft.com/office/drawing/2014/main" id="{489DC139-5A75-E7AC-2E64-4B4020248840}"/>
              </a:ext>
            </a:extLst>
          </p:cNvPr>
          <p:cNvPicPr>
            <a:picLocks noChangeAspect="1"/>
          </p:cNvPicPr>
          <p:nvPr/>
        </p:nvPicPr>
        <p:blipFill>
          <a:blip r:embed="rId3"/>
          <a:stretch>
            <a:fillRect/>
          </a:stretch>
        </p:blipFill>
        <p:spPr>
          <a:xfrm>
            <a:off x="691079" y="176463"/>
            <a:ext cx="10809842" cy="6652210"/>
          </a:xfrm>
          <a:prstGeom prst="rect">
            <a:avLst/>
          </a:prstGeom>
        </p:spPr>
      </p:pic>
      <p:sp>
        <p:nvSpPr>
          <p:cNvPr id="7" name="TextBox 6">
            <a:extLst>
              <a:ext uri="{FF2B5EF4-FFF2-40B4-BE49-F238E27FC236}">
                <a16:creationId xmlns:a16="http://schemas.microsoft.com/office/drawing/2014/main" id="{1C466809-F457-3C90-8640-9D2D08EB539A}"/>
              </a:ext>
            </a:extLst>
          </p:cNvPr>
          <p:cNvSpPr txBox="1"/>
          <p:nvPr/>
        </p:nvSpPr>
        <p:spPr>
          <a:xfrm rot="20833272">
            <a:off x="1339514" y="4486596"/>
            <a:ext cx="2614863" cy="1200329"/>
          </a:xfrm>
          <a:prstGeom prst="rect">
            <a:avLst/>
          </a:prstGeom>
          <a:noFill/>
        </p:spPr>
        <p:txBody>
          <a:bodyPr wrap="square" rtlCol="0">
            <a:spAutoFit/>
          </a:bodyPr>
          <a:lstStyle/>
          <a:p>
            <a:pPr algn="ctr"/>
            <a:r>
              <a:rPr lang="en-US" sz="3600" dirty="0"/>
              <a:t>FPR = 2.42%</a:t>
            </a:r>
          </a:p>
        </p:txBody>
      </p:sp>
      <p:sp>
        <p:nvSpPr>
          <p:cNvPr id="8" name="TextBox 7">
            <a:extLst>
              <a:ext uri="{FF2B5EF4-FFF2-40B4-BE49-F238E27FC236}">
                <a16:creationId xmlns:a16="http://schemas.microsoft.com/office/drawing/2014/main" id="{2536A4C1-582D-7D7B-764A-5397652B0097}"/>
              </a:ext>
            </a:extLst>
          </p:cNvPr>
          <p:cNvSpPr txBox="1"/>
          <p:nvPr/>
        </p:nvSpPr>
        <p:spPr>
          <a:xfrm rot="20833272">
            <a:off x="5011150" y="4486598"/>
            <a:ext cx="2614863" cy="1200329"/>
          </a:xfrm>
          <a:prstGeom prst="rect">
            <a:avLst/>
          </a:prstGeom>
          <a:noFill/>
        </p:spPr>
        <p:txBody>
          <a:bodyPr wrap="square" rtlCol="0">
            <a:spAutoFit/>
          </a:bodyPr>
          <a:lstStyle/>
          <a:p>
            <a:pPr algn="ctr"/>
            <a:r>
              <a:rPr lang="en-US" sz="3600" dirty="0"/>
              <a:t>FPR = 2.79%</a:t>
            </a:r>
          </a:p>
        </p:txBody>
      </p:sp>
      <p:sp>
        <p:nvSpPr>
          <p:cNvPr id="9" name="TextBox 8">
            <a:extLst>
              <a:ext uri="{FF2B5EF4-FFF2-40B4-BE49-F238E27FC236}">
                <a16:creationId xmlns:a16="http://schemas.microsoft.com/office/drawing/2014/main" id="{10274C1A-0317-6621-A7B8-EBD88DCBC54F}"/>
              </a:ext>
            </a:extLst>
          </p:cNvPr>
          <p:cNvSpPr txBox="1"/>
          <p:nvPr/>
        </p:nvSpPr>
        <p:spPr>
          <a:xfrm rot="20833272">
            <a:off x="8512540" y="4486595"/>
            <a:ext cx="2614863" cy="1200329"/>
          </a:xfrm>
          <a:prstGeom prst="rect">
            <a:avLst/>
          </a:prstGeom>
          <a:noFill/>
        </p:spPr>
        <p:txBody>
          <a:bodyPr wrap="square" rtlCol="0">
            <a:spAutoFit/>
          </a:bodyPr>
          <a:lstStyle/>
          <a:p>
            <a:pPr algn="ctr"/>
            <a:r>
              <a:rPr lang="en-US" sz="3600" dirty="0"/>
              <a:t>FPR = 4.05%</a:t>
            </a:r>
          </a:p>
        </p:txBody>
      </p:sp>
    </p:spTree>
    <p:extLst>
      <p:ext uri="{BB962C8B-B14F-4D97-AF65-F5344CB8AC3E}">
        <p14:creationId xmlns:p14="http://schemas.microsoft.com/office/powerpoint/2010/main" val="267014269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Dealing with Bad Pixels</a:t>
            </a:r>
          </a:p>
        </p:txBody>
      </p:sp>
      <p:sp>
        <p:nvSpPr>
          <p:cNvPr id="3" name="Content Placeholder 2">
            <a:extLst>
              <a:ext uri="{FF2B5EF4-FFF2-40B4-BE49-F238E27FC236}">
                <a16:creationId xmlns:a16="http://schemas.microsoft.com/office/drawing/2014/main" id="{332A8A5A-9AA6-3F4B-42C2-5C44ADC1B05B}"/>
              </a:ext>
            </a:extLst>
          </p:cNvPr>
          <p:cNvSpPr>
            <a:spLocks noGrp="1"/>
          </p:cNvSpPr>
          <p:nvPr>
            <p:ph idx="1"/>
          </p:nvPr>
        </p:nvSpPr>
        <p:spPr/>
        <p:txBody>
          <a:bodyPr>
            <a:normAutofit fontScale="92500" lnSpcReduction="20000"/>
          </a:bodyPr>
          <a:lstStyle/>
          <a:p>
            <a:r>
              <a:rPr lang="en-US" sz="2800" dirty="0"/>
              <a:t>Every CCD has bad pixels. The general question is how to deal with them.</a:t>
            </a:r>
          </a:p>
          <a:p>
            <a:endParaRPr lang="en-US" sz="2800" dirty="0"/>
          </a:p>
          <a:p>
            <a:r>
              <a:rPr lang="en-US" sz="2800" dirty="0"/>
              <a:t>Previously we gave them a “Magic Number” of minus Pi. </a:t>
            </a:r>
          </a:p>
          <a:p>
            <a:endParaRPr lang="en-US" sz="2800" dirty="0"/>
          </a:p>
          <a:p>
            <a:r>
              <a:rPr lang="en-US" sz="2800" dirty="0"/>
              <a:t>Concerns about the impact this may have when images are normalized have resulted in the replacing of values with zero instead.</a:t>
            </a:r>
          </a:p>
        </p:txBody>
      </p:sp>
    </p:spTree>
    <p:extLst>
      <p:ext uri="{BB962C8B-B14F-4D97-AF65-F5344CB8AC3E}">
        <p14:creationId xmlns:p14="http://schemas.microsoft.com/office/powerpoint/2010/main" val="210525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showing different numbers&#10;&#10;Description automatically generated">
            <a:extLst>
              <a:ext uri="{FF2B5EF4-FFF2-40B4-BE49-F238E27FC236}">
                <a16:creationId xmlns:a16="http://schemas.microsoft.com/office/drawing/2014/main" id="{3838D3DD-68BE-ECF5-AADD-081E989D43F1}"/>
              </a:ext>
            </a:extLst>
          </p:cNvPr>
          <p:cNvPicPr>
            <a:picLocks noChangeAspect="1"/>
          </p:cNvPicPr>
          <p:nvPr/>
        </p:nvPicPr>
        <p:blipFill>
          <a:blip r:embed="rId3"/>
          <a:stretch>
            <a:fillRect/>
          </a:stretch>
        </p:blipFill>
        <p:spPr>
          <a:xfrm>
            <a:off x="347263" y="363007"/>
            <a:ext cx="11497474" cy="6131986"/>
          </a:xfrm>
          <a:prstGeom prst="rect">
            <a:avLst/>
          </a:prstGeom>
        </p:spPr>
      </p:pic>
      <p:sp>
        <p:nvSpPr>
          <p:cNvPr id="5" name="TextBox 4">
            <a:extLst>
              <a:ext uri="{FF2B5EF4-FFF2-40B4-BE49-F238E27FC236}">
                <a16:creationId xmlns:a16="http://schemas.microsoft.com/office/drawing/2014/main" id="{C315A400-280B-A890-1250-F9E67B27A153}"/>
              </a:ext>
            </a:extLst>
          </p:cNvPr>
          <p:cNvSpPr txBox="1"/>
          <p:nvPr/>
        </p:nvSpPr>
        <p:spPr>
          <a:xfrm rot="20833272">
            <a:off x="1064598" y="4486595"/>
            <a:ext cx="2614863" cy="1200329"/>
          </a:xfrm>
          <a:prstGeom prst="rect">
            <a:avLst/>
          </a:prstGeom>
          <a:noFill/>
        </p:spPr>
        <p:txBody>
          <a:bodyPr wrap="square" rtlCol="0">
            <a:spAutoFit/>
          </a:bodyPr>
          <a:lstStyle/>
          <a:p>
            <a:pPr algn="ctr"/>
            <a:r>
              <a:rPr lang="en-US" sz="3600" dirty="0"/>
              <a:t>FPR = 0.72%</a:t>
            </a:r>
          </a:p>
        </p:txBody>
      </p:sp>
      <p:sp>
        <p:nvSpPr>
          <p:cNvPr id="6" name="TextBox 5">
            <a:extLst>
              <a:ext uri="{FF2B5EF4-FFF2-40B4-BE49-F238E27FC236}">
                <a16:creationId xmlns:a16="http://schemas.microsoft.com/office/drawing/2014/main" id="{7D7CEA56-D6EE-F5DB-8D28-77F4A6E5D849}"/>
              </a:ext>
            </a:extLst>
          </p:cNvPr>
          <p:cNvSpPr txBox="1"/>
          <p:nvPr/>
        </p:nvSpPr>
        <p:spPr>
          <a:xfrm rot="20833272">
            <a:off x="5011150" y="4486598"/>
            <a:ext cx="2614863" cy="1200329"/>
          </a:xfrm>
          <a:prstGeom prst="rect">
            <a:avLst/>
          </a:prstGeom>
          <a:noFill/>
        </p:spPr>
        <p:txBody>
          <a:bodyPr wrap="square" rtlCol="0">
            <a:spAutoFit/>
          </a:bodyPr>
          <a:lstStyle/>
          <a:p>
            <a:pPr algn="ctr"/>
            <a:r>
              <a:rPr lang="en-US" sz="3600" dirty="0"/>
              <a:t>FPR = 0.60%</a:t>
            </a:r>
          </a:p>
        </p:txBody>
      </p:sp>
      <p:sp>
        <p:nvSpPr>
          <p:cNvPr id="7" name="TextBox 6">
            <a:extLst>
              <a:ext uri="{FF2B5EF4-FFF2-40B4-BE49-F238E27FC236}">
                <a16:creationId xmlns:a16="http://schemas.microsoft.com/office/drawing/2014/main" id="{B093A7AC-89DA-ECA9-D12D-1C1CC97384B8}"/>
              </a:ext>
            </a:extLst>
          </p:cNvPr>
          <p:cNvSpPr txBox="1"/>
          <p:nvPr/>
        </p:nvSpPr>
        <p:spPr>
          <a:xfrm rot="20833272">
            <a:off x="8753172" y="4486595"/>
            <a:ext cx="2614863" cy="1200329"/>
          </a:xfrm>
          <a:prstGeom prst="rect">
            <a:avLst/>
          </a:prstGeom>
          <a:noFill/>
        </p:spPr>
        <p:txBody>
          <a:bodyPr wrap="square" rtlCol="0">
            <a:spAutoFit/>
          </a:bodyPr>
          <a:lstStyle/>
          <a:p>
            <a:pPr algn="ctr"/>
            <a:r>
              <a:rPr lang="en-US" sz="3600" dirty="0"/>
              <a:t>FPR = 0.79%</a:t>
            </a:r>
          </a:p>
        </p:txBody>
      </p:sp>
    </p:spTree>
    <p:extLst>
      <p:ext uri="{BB962C8B-B14F-4D97-AF65-F5344CB8AC3E}">
        <p14:creationId xmlns:p14="http://schemas.microsoft.com/office/powerpoint/2010/main" val="114083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lorful water color world map painting on transparent background. 11357934  PNG">
            <a:extLst>
              <a:ext uri="{FF2B5EF4-FFF2-40B4-BE49-F238E27FC236}">
                <a16:creationId xmlns:a16="http://schemas.microsoft.com/office/drawing/2014/main" id="{CC27192D-6D4E-0E4C-48E4-7FF0BAAF4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05" y="1429189"/>
            <a:ext cx="8130754" cy="5420502"/>
          </a:xfrm>
          <a:prstGeom prst="rect">
            <a:avLst/>
          </a:prstGeom>
          <a:noFill/>
          <a:extLst>
            <a:ext uri="{909E8E84-426E-40DD-AFC4-6F175D3DCCD1}">
              <a14:hiddenFill xmlns:a14="http://schemas.microsoft.com/office/drawing/2010/main">
                <a:solidFill>
                  <a:srgbClr val="FFFFFF"/>
                </a:solidFill>
              </a14:hiddenFill>
            </a:ext>
          </a:extLst>
        </p:spPr>
      </p:pic>
      <p:sp>
        <p:nvSpPr>
          <p:cNvPr id="1124" name="Rectangle 1123">
            <a:extLst>
              <a:ext uri="{FF2B5EF4-FFF2-40B4-BE49-F238E27FC236}">
                <a16:creationId xmlns:a16="http://schemas.microsoft.com/office/drawing/2014/main" id="{26505AEA-9CFC-73DD-EE03-D24835C34B18}"/>
              </a:ext>
            </a:extLst>
          </p:cNvPr>
          <p:cNvSpPr/>
          <p:nvPr/>
        </p:nvSpPr>
        <p:spPr>
          <a:xfrm>
            <a:off x="5150839" y="9130"/>
            <a:ext cx="7026642" cy="6860576"/>
          </a:xfrm>
          <a:prstGeom prst="rect">
            <a:avLst/>
          </a:prstGeom>
          <a:gradFill flip="none" rotWithShape="1">
            <a:gsLst>
              <a:gs pos="0">
                <a:schemeClr val="accent1">
                  <a:lumMod val="5000"/>
                  <a:lumOff val="95000"/>
                  <a:alpha val="0"/>
                </a:schemeClr>
              </a:gs>
              <a:gs pos="8000">
                <a:schemeClr val="bg1">
                  <a:alpha val="59646"/>
                </a:schemeClr>
              </a:gs>
              <a:gs pos="83000">
                <a:schemeClr val="bg1"/>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a:xfrm>
            <a:off x="1169071" y="486446"/>
            <a:ext cx="9821130" cy="1075904"/>
          </a:xfrm>
        </p:spPr>
        <p:txBody>
          <a:bodyPr vert="horz" lIns="91440" tIns="45720" rIns="91440" bIns="45720" rtlCol="0" anchor="b">
            <a:normAutofit/>
          </a:bodyPr>
          <a:lstStyle/>
          <a:p>
            <a:pPr algn="ctr"/>
            <a:r>
              <a:rPr lang="en-US" sz="5400" dirty="0"/>
              <a:t>The ATLAS System</a:t>
            </a:r>
          </a:p>
        </p:txBody>
      </p:sp>
      <p:pic>
        <p:nvPicPr>
          <p:cNvPr id="45" name="Graphic 44" descr="Telescope with solid fill">
            <a:extLst>
              <a:ext uri="{FF2B5EF4-FFF2-40B4-BE49-F238E27FC236}">
                <a16:creationId xmlns:a16="http://schemas.microsoft.com/office/drawing/2014/main" id="{B093FDC7-56A4-9460-177B-F574CB1BAC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9071" y="3788780"/>
            <a:ext cx="548151" cy="548150"/>
          </a:xfrm>
          <a:prstGeom prst="rect">
            <a:avLst/>
          </a:prstGeom>
          <a:effectLst>
            <a:outerShdw blurRad="50800" dist="38100" dir="10800000" algn="r" rotWithShape="0">
              <a:prstClr val="black">
                <a:alpha val="40000"/>
              </a:prstClr>
            </a:outerShdw>
          </a:effectLst>
        </p:spPr>
      </p:pic>
      <p:pic>
        <p:nvPicPr>
          <p:cNvPr id="46" name="Graphic 45" descr="Telescope with solid fill">
            <a:extLst>
              <a:ext uri="{FF2B5EF4-FFF2-40B4-BE49-F238E27FC236}">
                <a16:creationId xmlns:a16="http://schemas.microsoft.com/office/drawing/2014/main" id="{67224737-1AD9-A1FF-724E-CF74C25573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9011" y="4020191"/>
            <a:ext cx="548151" cy="548150"/>
          </a:xfrm>
          <a:prstGeom prst="rect">
            <a:avLst/>
          </a:prstGeom>
          <a:effectLst>
            <a:outerShdw blurRad="50800" dist="38100" dir="10800000" algn="r" rotWithShape="0">
              <a:prstClr val="black">
                <a:alpha val="40000"/>
              </a:prstClr>
            </a:outerShdw>
          </a:effectLst>
        </p:spPr>
      </p:pic>
      <p:pic>
        <p:nvPicPr>
          <p:cNvPr id="47" name="Graphic 46" descr="Telescope with solid fill">
            <a:extLst>
              <a:ext uri="{FF2B5EF4-FFF2-40B4-BE49-F238E27FC236}">
                <a16:creationId xmlns:a16="http://schemas.microsoft.com/office/drawing/2014/main" id="{8A74467D-0A31-5DA7-8176-9E9C25F490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2794" y="5448213"/>
            <a:ext cx="548151" cy="548150"/>
          </a:xfrm>
          <a:prstGeom prst="rect">
            <a:avLst/>
          </a:prstGeom>
          <a:effectLst>
            <a:outerShdw blurRad="50800" dist="38100" dir="10800000" algn="r" rotWithShape="0">
              <a:prstClr val="black">
                <a:alpha val="40000"/>
              </a:prstClr>
            </a:outerShdw>
          </a:effectLst>
        </p:spPr>
      </p:pic>
      <p:pic>
        <p:nvPicPr>
          <p:cNvPr id="48" name="Graphic 47" descr="Telescope with solid fill">
            <a:extLst>
              <a:ext uri="{FF2B5EF4-FFF2-40B4-BE49-F238E27FC236}">
                <a16:creationId xmlns:a16="http://schemas.microsoft.com/office/drawing/2014/main" id="{C483F4D0-98F6-F166-DE58-E57DC07468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8159" y="4930864"/>
            <a:ext cx="548151" cy="548150"/>
          </a:xfrm>
          <a:prstGeom prst="rect">
            <a:avLst/>
          </a:prstGeom>
          <a:effectLst>
            <a:outerShdw blurRad="50800" dist="38100" dir="10800000" algn="r" rotWithShape="0">
              <a:prstClr val="black">
                <a:alpha val="40000"/>
              </a:prstClr>
            </a:outerShdw>
          </a:effectLst>
        </p:spPr>
      </p:pic>
      <p:pic>
        <p:nvPicPr>
          <p:cNvPr id="51" name="Graphic 50" descr="Programmer female with solid fill">
            <a:extLst>
              <a:ext uri="{FF2B5EF4-FFF2-40B4-BE49-F238E27FC236}">
                <a16:creationId xmlns:a16="http://schemas.microsoft.com/office/drawing/2014/main" id="{BF52FF67-84F8-4C5E-1407-18AE6EAF5E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38027" y="2700686"/>
            <a:ext cx="851911" cy="851911"/>
          </a:xfrm>
          <a:prstGeom prst="rect">
            <a:avLst/>
          </a:prstGeom>
        </p:spPr>
      </p:pic>
      <p:pic>
        <p:nvPicPr>
          <p:cNvPr id="1030" name="Graphic 1029" descr="Paper with solid fill">
            <a:extLst>
              <a:ext uri="{FF2B5EF4-FFF2-40B4-BE49-F238E27FC236}">
                <a16:creationId xmlns:a16="http://schemas.microsoft.com/office/drawing/2014/main" id="{F42C064B-1F7C-4EA5-C5E8-C3D0C66A8E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26606" y="3937715"/>
            <a:ext cx="330338" cy="330338"/>
          </a:xfrm>
          <a:prstGeom prst="rect">
            <a:avLst/>
          </a:prstGeom>
        </p:spPr>
      </p:pic>
      <p:pic>
        <p:nvPicPr>
          <p:cNvPr id="1063" name="Graphic 1062" descr="Paper with solid fill">
            <a:extLst>
              <a:ext uri="{FF2B5EF4-FFF2-40B4-BE49-F238E27FC236}">
                <a16:creationId xmlns:a16="http://schemas.microsoft.com/office/drawing/2014/main" id="{ABDC31A3-00C4-F13A-2ABD-90F563F40F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26605" y="3937328"/>
            <a:ext cx="330338" cy="330338"/>
          </a:xfrm>
          <a:prstGeom prst="rect">
            <a:avLst/>
          </a:prstGeom>
        </p:spPr>
      </p:pic>
      <p:pic>
        <p:nvPicPr>
          <p:cNvPr id="1065" name="Graphic 1064" descr="Paper with solid fill">
            <a:extLst>
              <a:ext uri="{FF2B5EF4-FFF2-40B4-BE49-F238E27FC236}">
                <a16:creationId xmlns:a16="http://schemas.microsoft.com/office/drawing/2014/main" id="{51A32730-731D-A7EC-72EE-848F432782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21273" y="3930653"/>
            <a:ext cx="330338" cy="330338"/>
          </a:xfrm>
          <a:prstGeom prst="rect">
            <a:avLst/>
          </a:prstGeom>
        </p:spPr>
      </p:pic>
      <p:pic>
        <p:nvPicPr>
          <p:cNvPr id="1100" name="Graphic 1099" descr="Paper with solid fill">
            <a:extLst>
              <a:ext uri="{FF2B5EF4-FFF2-40B4-BE49-F238E27FC236}">
                <a16:creationId xmlns:a16="http://schemas.microsoft.com/office/drawing/2014/main" id="{D528FF54-D074-4720-1358-732A73FA61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2353" y="5113986"/>
            <a:ext cx="330338" cy="330338"/>
          </a:xfrm>
          <a:prstGeom prst="rect">
            <a:avLst/>
          </a:prstGeom>
        </p:spPr>
      </p:pic>
      <p:pic>
        <p:nvPicPr>
          <p:cNvPr id="1102" name="Graphic 1101" descr="Paper with solid fill">
            <a:extLst>
              <a:ext uri="{FF2B5EF4-FFF2-40B4-BE49-F238E27FC236}">
                <a16:creationId xmlns:a16="http://schemas.microsoft.com/office/drawing/2014/main" id="{D518265F-6DC0-5052-8DBC-CCB1F925C3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2352" y="5113599"/>
            <a:ext cx="330338" cy="330338"/>
          </a:xfrm>
          <a:prstGeom prst="rect">
            <a:avLst/>
          </a:prstGeom>
        </p:spPr>
      </p:pic>
      <p:pic>
        <p:nvPicPr>
          <p:cNvPr id="1108" name="Graphic 1107" descr="Paper with solid fill">
            <a:extLst>
              <a:ext uri="{FF2B5EF4-FFF2-40B4-BE49-F238E27FC236}">
                <a16:creationId xmlns:a16="http://schemas.microsoft.com/office/drawing/2014/main" id="{988B5A39-65FD-9A5C-90D9-B420CBFE69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7020" y="5106924"/>
            <a:ext cx="330338" cy="330338"/>
          </a:xfrm>
          <a:prstGeom prst="rect">
            <a:avLst/>
          </a:prstGeom>
        </p:spPr>
      </p:pic>
      <p:pic>
        <p:nvPicPr>
          <p:cNvPr id="1115" name="Graphic 1114" descr="Paper with solid fill">
            <a:extLst>
              <a:ext uri="{FF2B5EF4-FFF2-40B4-BE49-F238E27FC236}">
                <a16:creationId xmlns:a16="http://schemas.microsoft.com/office/drawing/2014/main" id="{900AA6D8-7BD2-A596-04ED-3BB8BD7236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3537" y="4693537"/>
            <a:ext cx="330338" cy="330338"/>
          </a:xfrm>
          <a:prstGeom prst="rect">
            <a:avLst/>
          </a:prstGeom>
        </p:spPr>
      </p:pic>
      <p:pic>
        <p:nvPicPr>
          <p:cNvPr id="1116" name="Graphic 1115" descr="Paper with solid fill">
            <a:extLst>
              <a:ext uri="{FF2B5EF4-FFF2-40B4-BE49-F238E27FC236}">
                <a16:creationId xmlns:a16="http://schemas.microsoft.com/office/drawing/2014/main" id="{B099B085-12F7-DF42-153B-6FD02C37D1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3536" y="4693150"/>
            <a:ext cx="330338" cy="330338"/>
          </a:xfrm>
          <a:prstGeom prst="rect">
            <a:avLst/>
          </a:prstGeom>
        </p:spPr>
      </p:pic>
      <p:pic>
        <p:nvPicPr>
          <p:cNvPr id="1117" name="Graphic 1116" descr="Paper with solid fill">
            <a:extLst>
              <a:ext uri="{FF2B5EF4-FFF2-40B4-BE49-F238E27FC236}">
                <a16:creationId xmlns:a16="http://schemas.microsoft.com/office/drawing/2014/main" id="{B542BA9F-6DE5-AF85-AB65-56C61FD8AA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8204" y="4686475"/>
            <a:ext cx="330338" cy="330338"/>
          </a:xfrm>
          <a:prstGeom prst="rect">
            <a:avLst/>
          </a:prstGeom>
        </p:spPr>
      </p:pic>
      <p:sp>
        <p:nvSpPr>
          <p:cNvPr id="1126" name="TextBox 1125">
            <a:extLst>
              <a:ext uri="{FF2B5EF4-FFF2-40B4-BE49-F238E27FC236}">
                <a16:creationId xmlns:a16="http://schemas.microsoft.com/office/drawing/2014/main" id="{4E65C28F-76CF-BB32-3CFB-A622CDFDE3C6}"/>
              </a:ext>
            </a:extLst>
          </p:cNvPr>
          <p:cNvSpPr txBox="1"/>
          <p:nvPr/>
        </p:nvSpPr>
        <p:spPr>
          <a:xfrm>
            <a:off x="6992829" y="1720133"/>
            <a:ext cx="4800914" cy="4524315"/>
          </a:xfrm>
          <a:prstGeom prst="rect">
            <a:avLst/>
          </a:prstGeom>
          <a:noFill/>
        </p:spPr>
        <p:txBody>
          <a:bodyPr wrap="square">
            <a:spAutoFit/>
          </a:bodyPr>
          <a:lstStyle/>
          <a:p>
            <a:pPr marL="285750" indent="-285750">
              <a:buFont typeface="Courier New" panose="02070309020205020404" pitchFamily="49" charset="0"/>
              <a:buChar char="o"/>
            </a:pPr>
            <a:r>
              <a:rPr lang="en-GB" sz="2400" i="0" dirty="0">
                <a:effectLst/>
              </a:rPr>
              <a:t>The Asteroid Terrestrial-impact Last Alert System (ATLAS)</a:t>
            </a:r>
            <a:r>
              <a:rPr lang="en-GB" sz="2400" b="0" i="0" dirty="0">
                <a:effectLst/>
              </a:rPr>
              <a:t> is an asteroid impact early warning system developed by the University of Hawaii and funded by NASA.</a:t>
            </a:r>
          </a:p>
          <a:p>
            <a:pPr marL="342900" indent="-342900">
              <a:buFont typeface="Courier New" panose="02070309020205020404" pitchFamily="49" charset="0"/>
              <a:buChar char="o"/>
            </a:pPr>
            <a:endParaRPr lang="en-GB" sz="2400" b="0" i="0" dirty="0">
              <a:effectLst/>
            </a:endParaRPr>
          </a:p>
          <a:p>
            <a:pPr marL="342900" indent="-342900">
              <a:buFont typeface="Courier New" panose="02070309020205020404" pitchFamily="49" charset="0"/>
              <a:buChar char="o"/>
            </a:pPr>
            <a:r>
              <a:rPr lang="en-US" sz="2400" dirty="0"/>
              <a:t>Survey has a 1-day cadence between </a:t>
            </a:r>
            <a:r>
              <a:rPr lang="en-GB" sz="2400" dirty="0">
                <a:effectLst/>
              </a:rPr>
              <a:t>±50◦ and 2-day cadence in the polar region with repeat coverage 4 times a night.</a:t>
            </a:r>
            <a:endParaRPr lang="en-US" sz="2400" dirty="0"/>
          </a:p>
        </p:txBody>
      </p:sp>
    </p:spTree>
    <p:extLst>
      <p:ext uri="{BB962C8B-B14F-4D97-AF65-F5344CB8AC3E}">
        <p14:creationId xmlns:p14="http://schemas.microsoft.com/office/powerpoint/2010/main" val="20698539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3600"/>
                                        <p:tgtEl>
                                          <p:spTgt spid="1030"/>
                                        </p:tgtEl>
                                      </p:cBhvr>
                                    </p:animEffect>
                                  </p:childTnLst>
                                  <p:subTnLst>
                                    <p:set>
                                      <p:cBhvr override="childStyle">
                                        <p:cTn dur="1" fill="hold" display="0" masterRel="sameClick" afterEffect="1">
                                          <p:stCondLst>
                                            <p:cond evt="end" delay="0">
                                              <p:tn val="5"/>
                                            </p:cond>
                                          </p:stCondLst>
                                        </p:cTn>
                                        <p:tgtEl>
                                          <p:spTgt spid="1030"/>
                                        </p:tgtEl>
                                        <p:attrNameLst>
                                          <p:attrName>style.visibility</p:attrName>
                                        </p:attrNameLst>
                                      </p:cBhvr>
                                      <p:to>
                                        <p:strVal val="hidden"/>
                                      </p:to>
                                    </p:set>
                                  </p:subTnLst>
                                </p:cTn>
                              </p:par>
                              <p:par>
                                <p:cTn id="8" presetID="0" presetClass="path" presetSubtype="0" repeatCount="indefinite" fill="hold" nodeType="withEffect">
                                  <p:stCondLst>
                                    <p:cond delay="0"/>
                                  </p:stCondLst>
                                  <p:childTnLst>
                                    <p:animMotion origin="layout" path="M -0.00182 0.00625 L 0.15521 -0.08866 " pathEditMode="relative" rAng="0" ptsTypes="AA">
                                      <p:cBhvr>
                                        <p:cTn id="9" dur="3600" fill="hold"/>
                                        <p:tgtEl>
                                          <p:spTgt spid="1030"/>
                                        </p:tgtEl>
                                        <p:attrNameLst>
                                          <p:attrName>ppt_x</p:attrName>
                                          <p:attrName>ppt_y</p:attrName>
                                        </p:attrNameLst>
                                      </p:cBhvr>
                                      <p:rCtr x="7852" y="-4745"/>
                                    </p:animMotion>
                                  </p:childTnLst>
                                </p:cTn>
                              </p:par>
                              <p:par>
                                <p:cTn id="10" presetID="10" presetClass="entr" presetSubtype="0" repeatCount="indefinite" fill="hold" nodeType="withEffect">
                                  <p:stCondLst>
                                    <p:cond delay="1200"/>
                                  </p:stCondLst>
                                  <p:childTnLst>
                                    <p:set>
                                      <p:cBhvr>
                                        <p:cTn id="11" dur="1" fill="hold">
                                          <p:stCondLst>
                                            <p:cond delay="0"/>
                                          </p:stCondLst>
                                        </p:cTn>
                                        <p:tgtEl>
                                          <p:spTgt spid="1063"/>
                                        </p:tgtEl>
                                        <p:attrNameLst>
                                          <p:attrName>style.visibility</p:attrName>
                                        </p:attrNameLst>
                                      </p:cBhvr>
                                      <p:to>
                                        <p:strVal val="visible"/>
                                      </p:to>
                                    </p:set>
                                    <p:animEffect transition="in" filter="fade">
                                      <p:cBhvr>
                                        <p:cTn id="12" dur="3600"/>
                                        <p:tgtEl>
                                          <p:spTgt spid="1063"/>
                                        </p:tgtEl>
                                      </p:cBhvr>
                                    </p:animEffect>
                                  </p:childTnLst>
                                </p:cTn>
                              </p:par>
                              <p:par>
                                <p:cTn id="13" presetID="0" presetClass="path" presetSubtype="0" repeatCount="indefinite" fill="hold" nodeType="withEffect">
                                  <p:stCondLst>
                                    <p:cond delay="1200"/>
                                  </p:stCondLst>
                                  <p:childTnLst>
                                    <p:animMotion origin="layout" path="M -0.00182 0.00625 L 0.15521 -0.08866 " pathEditMode="relative" rAng="0" ptsTypes="AA">
                                      <p:cBhvr>
                                        <p:cTn id="14" dur="3600" fill="hold"/>
                                        <p:tgtEl>
                                          <p:spTgt spid="1063"/>
                                        </p:tgtEl>
                                        <p:attrNameLst>
                                          <p:attrName>ppt_x</p:attrName>
                                          <p:attrName>ppt_y</p:attrName>
                                        </p:attrNameLst>
                                      </p:cBhvr>
                                      <p:rCtr x="7852" y="-4745"/>
                                    </p:animMotion>
                                  </p:childTnLst>
                                </p:cTn>
                              </p:par>
                              <p:par>
                                <p:cTn id="15" presetID="10" presetClass="entr" presetSubtype="0" repeatCount="indefinite" fill="hold" nodeType="withEffect">
                                  <p:stCondLst>
                                    <p:cond delay="2400"/>
                                  </p:stCondLst>
                                  <p:childTnLst>
                                    <p:set>
                                      <p:cBhvr>
                                        <p:cTn id="16" dur="1" fill="hold">
                                          <p:stCondLst>
                                            <p:cond delay="0"/>
                                          </p:stCondLst>
                                        </p:cTn>
                                        <p:tgtEl>
                                          <p:spTgt spid="1065"/>
                                        </p:tgtEl>
                                        <p:attrNameLst>
                                          <p:attrName>style.visibility</p:attrName>
                                        </p:attrNameLst>
                                      </p:cBhvr>
                                      <p:to>
                                        <p:strVal val="visible"/>
                                      </p:to>
                                    </p:set>
                                    <p:animEffect transition="in" filter="fade">
                                      <p:cBhvr>
                                        <p:cTn id="17" dur="3600"/>
                                        <p:tgtEl>
                                          <p:spTgt spid="1065"/>
                                        </p:tgtEl>
                                      </p:cBhvr>
                                    </p:animEffect>
                                  </p:childTnLst>
                                </p:cTn>
                              </p:par>
                              <p:par>
                                <p:cTn id="18" presetID="0" presetClass="path" presetSubtype="0" repeatCount="indefinite" fill="hold" nodeType="withEffect">
                                  <p:stCondLst>
                                    <p:cond delay="2400"/>
                                  </p:stCondLst>
                                  <p:childTnLst>
                                    <p:animMotion origin="layout" path="M -0.00183 0.00625 L 0.15521 -0.08866 " pathEditMode="relative" rAng="0" ptsTypes="AA">
                                      <p:cBhvr>
                                        <p:cTn id="19" dur="3600" fill="hold"/>
                                        <p:tgtEl>
                                          <p:spTgt spid="1065"/>
                                        </p:tgtEl>
                                        <p:attrNameLst>
                                          <p:attrName>ppt_x</p:attrName>
                                          <p:attrName>ppt_y</p:attrName>
                                        </p:attrNameLst>
                                      </p:cBhvr>
                                      <p:rCtr x="7852" y="-4745"/>
                                    </p:animMotion>
                                  </p:childTnLst>
                                </p:cTn>
                              </p:par>
                              <p:par>
                                <p:cTn id="20" presetID="10" presetClass="entr" presetSubtype="0" repeatCount="indefinite" fill="hold" nodeType="withEffect">
                                  <p:stCondLst>
                                    <p:cond delay="0"/>
                                  </p:stCondLst>
                                  <p:childTnLst>
                                    <p:set>
                                      <p:cBhvr>
                                        <p:cTn id="21" dur="1" fill="hold">
                                          <p:stCondLst>
                                            <p:cond delay="0"/>
                                          </p:stCondLst>
                                        </p:cTn>
                                        <p:tgtEl>
                                          <p:spTgt spid="1100"/>
                                        </p:tgtEl>
                                        <p:attrNameLst>
                                          <p:attrName>style.visibility</p:attrName>
                                        </p:attrNameLst>
                                      </p:cBhvr>
                                      <p:to>
                                        <p:strVal val="visible"/>
                                      </p:to>
                                    </p:set>
                                    <p:animEffect transition="in" filter="fade">
                                      <p:cBhvr>
                                        <p:cTn id="22" dur="3600"/>
                                        <p:tgtEl>
                                          <p:spTgt spid="1100"/>
                                        </p:tgtEl>
                                      </p:cBhvr>
                                    </p:animEffect>
                                  </p:childTnLst>
                                  <p:subTnLst>
                                    <p:set>
                                      <p:cBhvr override="childStyle">
                                        <p:cTn dur="1" fill="hold" display="0" masterRel="sameClick" afterEffect="1">
                                          <p:stCondLst>
                                            <p:cond evt="end" delay="0">
                                              <p:tn val="20"/>
                                            </p:cond>
                                          </p:stCondLst>
                                        </p:cTn>
                                        <p:tgtEl>
                                          <p:spTgt spid="1100"/>
                                        </p:tgtEl>
                                        <p:attrNameLst>
                                          <p:attrName>style.visibility</p:attrName>
                                        </p:attrNameLst>
                                      </p:cBhvr>
                                      <p:to>
                                        <p:strVal val="hidden"/>
                                      </p:to>
                                    </p:set>
                                  </p:subTnLst>
                                </p:cTn>
                              </p:par>
                              <p:par>
                                <p:cTn id="23" presetID="0" presetClass="path" presetSubtype="0" repeatCount="indefinite" fill="hold" nodeType="withEffect">
                                  <p:stCondLst>
                                    <p:cond delay="0"/>
                                  </p:stCondLst>
                                  <p:childTnLst>
                                    <p:animMotion origin="layout" path="M -0.00182 0.00625 L 0.07318 -0.20162 " pathEditMode="relative" rAng="0" ptsTypes="AA">
                                      <p:cBhvr>
                                        <p:cTn id="24" dur="3600" fill="hold"/>
                                        <p:tgtEl>
                                          <p:spTgt spid="1100"/>
                                        </p:tgtEl>
                                        <p:attrNameLst>
                                          <p:attrName>ppt_x</p:attrName>
                                          <p:attrName>ppt_y</p:attrName>
                                        </p:attrNameLst>
                                      </p:cBhvr>
                                      <p:rCtr x="3750" y="-10394"/>
                                    </p:animMotion>
                                  </p:childTnLst>
                                </p:cTn>
                              </p:par>
                              <p:par>
                                <p:cTn id="25" presetID="10" presetClass="entr" presetSubtype="0" repeatCount="indefinite" fill="hold" nodeType="withEffect">
                                  <p:stCondLst>
                                    <p:cond delay="1200"/>
                                  </p:stCondLst>
                                  <p:childTnLst>
                                    <p:set>
                                      <p:cBhvr>
                                        <p:cTn id="26" dur="1" fill="hold">
                                          <p:stCondLst>
                                            <p:cond delay="0"/>
                                          </p:stCondLst>
                                        </p:cTn>
                                        <p:tgtEl>
                                          <p:spTgt spid="1102"/>
                                        </p:tgtEl>
                                        <p:attrNameLst>
                                          <p:attrName>style.visibility</p:attrName>
                                        </p:attrNameLst>
                                      </p:cBhvr>
                                      <p:to>
                                        <p:strVal val="visible"/>
                                      </p:to>
                                    </p:set>
                                    <p:animEffect transition="in" filter="fade">
                                      <p:cBhvr>
                                        <p:cTn id="27" dur="3600"/>
                                        <p:tgtEl>
                                          <p:spTgt spid="1102"/>
                                        </p:tgtEl>
                                      </p:cBhvr>
                                    </p:animEffect>
                                  </p:childTnLst>
                                </p:cTn>
                              </p:par>
                              <p:par>
                                <p:cTn id="28" presetID="0" presetClass="path" presetSubtype="0" repeatCount="indefinite" fill="hold" nodeType="withEffect">
                                  <p:stCondLst>
                                    <p:cond delay="1200"/>
                                  </p:stCondLst>
                                  <p:childTnLst>
                                    <p:animMotion origin="layout" path="M -0.00182 0.00625 L 0.07331 -0.20255 " pathEditMode="relative" rAng="0" ptsTypes="AA">
                                      <p:cBhvr>
                                        <p:cTn id="29" dur="3600" fill="hold"/>
                                        <p:tgtEl>
                                          <p:spTgt spid="1102"/>
                                        </p:tgtEl>
                                        <p:attrNameLst>
                                          <p:attrName>ppt_x</p:attrName>
                                          <p:attrName>ppt_y</p:attrName>
                                        </p:attrNameLst>
                                      </p:cBhvr>
                                      <p:rCtr x="3750" y="-10440"/>
                                    </p:animMotion>
                                  </p:childTnLst>
                                </p:cTn>
                              </p:par>
                              <p:par>
                                <p:cTn id="30" presetID="10" presetClass="entr" presetSubtype="0" repeatCount="indefinite" fill="hold" nodeType="withEffect">
                                  <p:stCondLst>
                                    <p:cond delay="2400"/>
                                  </p:stCondLst>
                                  <p:childTnLst>
                                    <p:set>
                                      <p:cBhvr>
                                        <p:cTn id="31" dur="1" fill="hold">
                                          <p:stCondLst>
                                            <p:cond delay="0"/>
                                          </p:stCondLst>
                                        </p:cTn>
                                        <p:tgtEl>
                                          <p:spTgt spid="1108"/>
                                        </p:tgtEl>
                                        <p:attrNameLst>
                                          <p:attrName>style.visibility</p:attrName>
                                        </p:attrNameLst>
                                      </p:cBhvr>
                                      <p:to>
                                        <p:strVal val="visible"/>
                                      </p:to>
                                    </p:set>
                                    <p:animEffect transition="in" filter="fade">
                                      <p:cBhvr>
                                        <p:cTn id="32" dur="3600"/>
                                        <p:tgtEl>
                                          <p:spTgt spid="1108"/>
                                        </p:tgtEl>
                                      </p:cBhvr>
                                    </p:animEffect>
                                  </p:childTnLst>
                                </p:cTn>
                              </p:par>
                              <p:par>
                                <p:cTn id="33" presetID="0" presetClass="path" presetSubtype="0" repeatCount="indefinite" fill="hold" nodeType="withEffect">
                                  <p:stCondLst>
                                    <p:cond delay="2400"/>
                                  </p:stCondLst>
                                  <p:childTnLst>
                                    <p:animMotion origin="layout" path="M -0.00182 0.00625 L 0.07357 -0.20069 " pathEditMode="relative" rAng="0" ptsTypes="AA">
                                      <p:cBhvr>
                                        <p:cTn id="34" dur="3600" fill="hold"/>
                                        <p:tgtEl>
                                          <p:spTgt spid="1108"/>
                                        </p:tgtEl>
                                        <p:attrNameLst>
                                          <p:attrName>ppt_x</p:attrName>
                                          <p:attrName>ppt_y</p:attrName>
                                        </p:attrNameLst>
                                      </p:cBhvr>
                                      <p:rCtr x="3763" y="-10347"/>
                                    </p:animMotion>
                                  </p:childTnLst>
                                </p:cTn>
                              </p:par>
                              <p:par>
                                <p:cTn id="35" presetID="10" presetClass="entr" presetSubtype="0" repeatCount="indefinite" fill="hold" nodeType="withEffect">
                                  <p:stCondLst>
                                    <p:cond delay="0"/>
                                  </p:stCondLst>
                                  <p:childTnLst>
                                    <p:set>
                                      <p:cBhvr>
                                        <p:cTn id="36" dur="1" fill="hold">
                                          <p:stCondLst>
                                            <p:cond delay="0"/>
                                          </p:stCondLst>
                                        </p:cTn>
                                        <p:tgtEl>
                                          <p:spTgt spid="1115"/>
                                        </p:tgtEl>
                                        <p:attrNameLst>
                                          <p:attrName>style.visibility</p:attrName>
                                        </p:attrNameLst>
                                      </p:cBhvr>
                                      <p:to>
                                        <p:strVal val="visible"/>
                                      </p:to>
                                    </p:set>
                                    <p:animEffect transition="in" filter="fade">
                                      <p:cBhvr>
                                        <p:cTn id="37" dur="3600"/>
                                        <p:tgtEl>
                                          <p:spTgt spid="1115"/>
                                        </p:tgtEl>
                                      </p:cBhvr>
                                    </p:animEffect>
                                  </p:childTnLst>
                                  <p:subTnLst>
                                    <p:set>
                                      <p:cBhvr override="childStyle">
                                        <p:cTn dur="1" fill="hold" display="0" masterRel="sameClick" afterEffect="1">
                                          <p:stCondLst>
                                            <p:cond evt="end" delay="0">
                                              <p:tn val="35"/>
                                            </p:cond>
                                          </p:stCondLst>
                                        </p:cTn>
                                        <p:tgtEl>
                                          <p:spTgt spid="1115"/>
                                        </p:tgtEl>
                                        <p:attrNameLst>
                                          <p:attrName>style.visibility</p:attrName>
                                        </p:attrNameLst>
                                      </p:cBhvr>
                                      <p:to>
                                        <p:strVal val="hidden"/>
                                      </p:to>
                                    </p:set>
                                  </p:subTnLst>
                                </p:cTn>
                              </p:par>
                              <p:par>
                                <p:cTn id="38" presetID="0" presetClass="path" presetSubtype="0" repeatCount="indefinite" fill="hold" nodeType="withEffect">
                                  <p:stCondLst>
                                    <p:cond delay="0"/>
                                  </p:stCondLst>
                                  <p:childTnLst>
                                    <p:animMotion origin="layout" path="M -0.00182 0.00625 L -0.0332 -0.15601 " pathEditMode="relative" rAng="0" ptsTypes="AA">
                                      <p:cBhvr>
                                        <p:cTn id="39" dur="3600" fill="hold"/>
                                        <p:tgtEl>
                                          <p:spTgt spid="1115"/>
                                        </p:tgtEl>
                                        <p:attrNameLst>
                                          <p:attrName>ppt_x</p:attrName>
                                          <p:attrName>ppt_y</p:attrName>
                                        </p:attrNameLst>
                                      </p:cBhvr>
                                      <p:rCtr x="-1576" y="-8125"/>
                                    </p:animMotion>
                                  </p:childTnLst>
                                </p:cTn>
                              </p:par>
                              <p:par>
                                <p:cTn id="40" presetID="10" presetClass="entr" presetSubtype="0" repeatCount="indefinite" fill="hold" nodeType="withEffect">
                                  <p:stCondLst>
                                    <p:cond delay="1200"/>
                                  </p:stCondLst>
                                  <p:childTnLst>
                                    <p:set>
                                      <p:cBhvr>
                                        <p:cTn id="41" dur="1" fill="hold">
                                          <p:stCondLst>
                                            <p:cond delay="0"/>
                                          </p:stCondLst>
                                        </p:cTn>
                                        <p:tgtEl>
                                          <p:spTgt spid="1116"/>
                                        </p:tgtEl>
                                        <p:attrNameLst>
                                          <p:attrName>style.visibility</p:attrName>
                                        </p:attrNameLst>
                                      </p:cBhvr>
                                      <p:to>
                                        <p:strVal val="visible"/>
                                      </p:to>
                                    </p:set>
                                    <p:animEffect transition="in" filter="fade">
                                      <p:cBhvr>
                                        <p:cTn id="42" dur="3600"/>
                                        <p:tgtEl>
                                          <p:spTgt spid="1116"/>
                                        </p:tgtEl>
                                      </p:cBhvr>
                                    </p:animEffect>
                                  </p:childTnLst>
                                </p:cTn>
                              </p:par>
                              <p:par>
                                <p:cTn id="43" presetID="0" presetClass="path" presetSubtype="0" repeatCount="indefinite" fill="hold" nodeType="withEffect">
                                  <p:stCondLst>
                                    <p:cond delay="1200"/>
                                  </p:stCondLst>
                                  <p:childTnLst>
                                    <p:animMotion origin="layout" path="M -0.00182 0.00625 L -0.0332 -0.15602 " pathEditMode="relative" rAng="0" ptsTypes="AA">
                                      <p:cBhvr>
                                        <p:cTn id="44" dur="3600" fill="hold"/>
                                        <p:tgtEl>
                                          <p:spTgt spid="1116"/>
                                        </p:tgtEl>
                                        <p:attrNameLst>
                                          <p:attrName>ppt_x</p:attrName>
                                          <p:attrName>ppt_y</p:attrName>
                                        </p:attrNameLst>
                                      </p:cBhvr>
                                      <p:rCtr x="-1576" y="-8125"/>
                                    </p:animMotion>
                                  </p:childTnLst>
                                </p:cTn>
                              </p:par>
                              <p:par>
                                <p:cTn id="45" presetID="10" presetClass="entr" presetSubtype="0" repeatCount="indefinite" fill="hold" nodeType="withEffect">
                                  <p:stCondLst>
                                    <p:cond delay="2400"/>
                                  </p:stCondLst>
                                  <p:childTnLst>
                                    <p:set>
                                      <p:cBhvr>
                                        <p:cTn id="46" dur="1" fill="hold">
                                          <p:stCondLst>
                                            <p:cond delay="0"/>
                                          </p:stCondLst>
                                        </p:cTn>
                                        <p:tgtEl>
                                          <p:spTgt spid="1117"/>
                                        </p:tgtEl>
                                        <p:attrNameLst>
                                          <p:attrName>style.visibility</p:attrName>
                                        </p:attrNameLst>
                                      </p:cBhvr>
                                      <p:to>
                                        <p:strVal val="visible"/>
                                      </p:to>
                                    </p:set>
                                    <p:animEffect transition="in" filter="fade">
                                      <p:cBhvr>
                                        <p:cTn id="47" dur="3600"/>
                                        <p:tgtEl>
                                          <p:spTgt spid="1117"/>
                                        </p:tgtEl>
                                      </p:cBhvr>
                                    </p:animEffect>
                                  </p:childTnLst>
                                </p:cTn>
                              </p:par>
                              <p:par>
                                <p:cTn id="48" presetID="0" presetClass="path" presetSubtype="0" repeatCount="indefinite" fill="hold" nodeType="withEffect">
                                  <p:stCondLst>
                                    <p:cond delay="2400"/>
                                  </p:stCondLst>
                                  <p:childTnLst>
                                    <p:animMotion origin="layout" path="M -0.00183 0.00625 L -0.03281 -0.1551 " pathEditMode="relative" rAng="0" ptsTypes="AA">
                                      <p:cBhvr>
                                        <p:cTn id="49" dur="3600" fill="hold"/>
                                        <p:tgtEl>
                                          <p:spTgt spid="1117"/>
                                        </p:tgtEl>
                                        <p:attrNameLst>
                                          <p:attrName>ppt_x</p:attrName>
                                          <p:attrName>ppt_y</p:attrName>
                                        </p:attrNameLst>
                                      </p:cBhvr>
                                      <p:rCtr x="-1549" y="-8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Model Comparisons</a:t>
            </a:r>
          </a:p>
        </p:txBody>
      </p:sp>
      <p:sp>
        <p:nvSpPr>
          <p:cNvPr id="4" name="TextBox 3">
            <a:extLst>
              <a:ext uri="{FF2B5EF4-FFF2-40B4-BE49-F238E27FC236}">
                <a16:creationId xmlns:a16="http://schemas.microsoft.com/office/drawing/2014/main" id="{F9DDD179-4206-DCC3-358A-DED9E6446F42}"/>
              </a:ext>
            </a:extLst>
          </p:cNvPr>
          <p:cNvSpPr txBox="1"/>
          <p:nvPr/>
        </p:nvSpPr>
        <p:spPr>
          <a:xfrm>
            <a:off x="658558" y="2599454"/>
            <a:ext cx="5703355" cy="3108543"/>
          </a:xfrm>
          <a:prstGeom prst="rect">
            <a:avLst/>
          </a:prstGeom>
          <a:noFill/>
        </p:spPr>
        <p:txBody>
          <a:bodyPr wrap="square">
            <a:spAutoFit/>
          </a:bodyPr>
          <a:lstStyle/>
          <a:p>
            <a:pPr marL="342900" indent="-342900">
              <a:buFont typeface="Arial" panose="020B0604020202020204" pitchFamily="34" charset="0"/>
              <a:buChar char="•"/>
            </a:pPr>
            <a:r>
              <a:rPr lang="en-US" sz="2800" dirty="0"/>
              <a:t>Compare model performance on our final datasets to that of other CNNs.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Model achieves parity of FPR with well-known CNN architectures.</a:t>
            </a:r>
          </a:p>
        </p:txBody>
      </p:sp>
      <p:graphicFrame>
        <p:nvGraphicFramePr>
          <p:cNvPr id="85" name="Table 84">
            <a:extLst>
              <a:ext uri="{FF2B5EF4-FFF2-40B4-BE49-F238E27FC236}">
                <a16:creationId xmlns:a16="http://schemas.microsoft.com/office/drawing/2014/main" id="{24AACE69-0BB6-A996-4517-995C645740EC}"/>
              </a:ext>
            </a:extLst>
          </p:cNvPr>
          <p:cNvGraphicFramePr>
            <a:graphicFrameLocks noGrp="1"/>
          </p:cNvGraphicFramePr>
          <p:nvPr>
            <p:extLst>
              <p:ext uri="{D42A27DB-BD31-4B8C-83A1-F6EECF244321}">
                <p14:modId xmlns:p14="http://schemas.microsoft.com/office/powerpoint/2010/main" val="3206287144"/>
              </p:ext>
            </p:extLst>
          </p:nvPr>
        </p:nvGraphicFramePr>
        <p:xfrm>
          <a:off x="6748789" y="1644594"/>
          <a:ext cx="4593267" cy="4382280"/>
        </p:xfrm>
        <a:graphic>
          <a:graphicData uri="http://schemas.openxmlformats.org/drawingml/2006/table">
            <a:tbl>
              <a:tblPr firstRow="1" bandRow="1">
                <a:tableStyleId>{5C22544A-7EE6-4342-B048-85BDC9FD1C3A}</a:tableStyleId>
              </a:tblPr>
              <a:tblGrid>
                <a:gridCol w="1531089">
                  <a:extLst>
                    <a:ext uri="{9D8B030D-6E8A-4147-A177-3AD203B41FA5}">
                      <a16:colId xmlns:a16="http://schemas.microsoft.com/office/drawing/2014/main" val="4110310497"/>
                    </a:ext>
                  </a:extLst>
                </a:gridCol>
                <a:gridCol w="1531089">
                  <a:extLst>
                    <a:ext uri="{9D8B030D-6E8A-4147-A177-3AD203B41FA5}">
                      <a16:colId xmlns:a16="http://schemas.microsoft.com/office/drawing/2014/main" val="4151338937"/>
                    </a:ext>
                  </a:extLst>
                </a:gridCol>
                <a:gridCol w="1531089">
                  <a:extLst>
                    <a:ext uri="{9D8B030D-6E8A-4147-A177-3AD203B41FA5}">
                      <a16:colId xmlns:a16="http://schemas.microsoft.com/office/drawing/2014/main" val="1993696724"/>
                    </a:ext>
                  </a:extLst>
                </a:gridCol>
              </a:tblGrid>
              <a:tr h="590940">
                <a:tc>
                  <a:txBody>
                    <a:bodyPr/>
                    <a:lstStyle/>
                    <a:p>
                      <a:r>
                        <a:rPr lang="en-US" dirty="0"/>
                        <a:t>Classifier</a:t>
                      </a:r>
                    </a:p>
                  </a:txBody>
                  <a:tcPr/>
                </a:tc>
                <a:tc>
                  <a:txBody>
                    <a:bodyPr/>
                    <a:lstStyle/>
                    <a:p>
                      <a:r>
                        <a:rPr lang="en-US" dirty="0"/>
                        <a:t>Description</a:t>
                      </a:r>
                    </a:p>
                  </a:txBody>
                  <a:tcPr/>
                </a:tc>
                <a:tc>
                  <a:txBody>
                    <a:bodyPr/>
                    <a:lstStyle/>
                    <a:p>
                      <a:r>
                        <a:rPr lang="en-US" dirty="0"/>
                        <a:t>FPR (HKO Classifier)</a:t>
                      </a:r>
                    </a:p>
                  </a:txBody>
                  <a:tcPr/>
                </a:tc>
                <a:extLst>
                  <a:ext uri="{0D108BD9-81ED-4DB2-BD59-A6C34878D82A}">
                    <a16:rowId xmlns:a16="http://schemas.microsoft.com/office/drawing/2014/main" val="415397000"/>
                  </a:ext>
                </a:extLst>
              </a:tr>
              <a:tr h="590940">
                <a:tc>
                  <a:txBody>
                    <a:bodyPr/>
                    <a:lstStyle/>
                    <a:p>
                      <a:r>
                        <a:rPr lang="en-US" dirty="0"/>
                        <a:t>D0</a:t>
                      </a:r>
                    </a:p>
                  </a:txBody>
                  <a:tcPr/>
                </a:tc>
                <a:tc>
                  <a:txBody>
                    <a:bodyPr/>
                    <a:lstStyle/>
                    <a:p>
                      <a:r>
                        <a:rPr lang="en-US" dirty="0"/>
                        <a:t>Default Retrained</a:t>
                      </a:r>
                    </a:p>
                  </a:txBody>
                  <a:tcPr/>
                </a:tc>
                <a:tc>
                  <a:txBody>
                    <a:bodyPr/>
                    <a:lstStyle/>
                    <a:p>
                      <a:r>
                        <a:rPr lang="en-US" dirty="0"/>
                        <a:t>1.11%</a:t>
                      </a:r>
                    </a:p>
                  </a:txBody>
                  <a:tcPr/>
                </a:tc>
                <a:extLst>
                  <a:ext uri="{0D108BD9-81ED-4DB2-BD59-A6C34878D82A}">
                    <a16:rowId xmlns:a16="http://schemas.microsoft.com/office/drawing/2014/main" val="3391971267"/>
                  </a:ext>
                </a:extLst>
              </a:tr>
              <a:tr h="590940">
                <a:tc>
                  <a:txBody>
                    <a:bodyPr/>
                    <a:lstStyle/>
                    <a:p>
                      <a:r>
                        <a:rPr lang="en-US" dirty="0"/>
                        <a:t>D1</a:t>
                      </a:r>
                    </a:p>
                  </a:txBody>
                  <a:tcPr/>
                </a:tc>
                <a:tc>
                  <a:txBody>
                    <a:bodyPr/>
                    <a:lstStyle/>
                    <a:p>
                      <a:r>
                        <a:rPr lang="en-US" dirty="0"/>
                        <a:t>Two Conv Layers</a:t>
                      </a:r>
                    </a:p>
                  </a:txBody>
                  <a:tcPr/>
                </a:tc>
                <a:tc>
                  <a:txBody>
                    <a:bodyPr/>
                    <a:lstStyle/>
                    <a:p>
                      <a:r>
                        <a:rPr lang="en-US" dirty="0"/>
                        <a:t>1.30%</a:t>
                      </a:r>
                    </a:p>
                  </a:txBody>
                  <a:tcPr/>
                </a:tc>
                <a:extLst>
                  <a:ext uri="{0D108BD9-81ED-4DB2-BD59-A6C34878D82A}">
                    <a16:rowId xmlns:a16="http://schemas.microsoft.com/office/drawing/2014/main" val="3685022816"/>
                  </a:ext>
                </a:extLst>
              </a:tr>
              <a:tr h="590940">
                <a:tc>
                  <a:txBody>
                    <a:bodyPr/>
                    <a:lstStyle/>
                    <a:p>
                      <a:r>
                        <a:rPr lang="en-US" dirty="0"/>
                        <a:t>D2</a:t>
                      </a:r>
                    </a:p>
                  </a:txBody>
                  <a:tcPr/>
                </a:tc>
                <a:tc>
                  <a:txBody>
                    <a:bodyPr/>
                    <a:lstStyle/>
                    <a:p>
                      <a:r>
                        <a:rPr lang="en-US" dirty="0"/>
                        <a:t>One Conv Layer</a:t>
                      </a:r>
                    </a:p>
                  </a:txBody>
                  <a:tcPr/>
                </a:tc>
                <a:tc>
                  <a:txBody>
                    <a:bodyPr/>
                    <a:lstStyle/>
                    <a:p>
                      <a:r>
                        <a:rPr lang="en-US" dirty="0"/>
                        <a:t>2.02%</a:t>
                      </a:r>
                    </a:p>
                  </a:txBody>
                  <a:tcPr/>
                </a:tc>
                <a:extLst>
                  <a:ext uri="{0D108BD9-81ED-4DB2-BD59-A6C34878D82A}">
                    <a16:rowId xmlns:a16="http://schemas.microsoft.com/office/drawing/2014/main" val="2525073630"/>
                  </a:ext>
                </a:extLst>
              </a:tr>
              <a:tr h="590940">
                <a:tc>
                  <a:txBody>
                    <a:bodyPr/>
                    <a:lstStyle/>
                    <a:p>
                      <a:r>
                        <a:rPr lang="en-US" dirty="0"/>
                        <a:t>D3</a:t>
                      </a:r>
                    </a:p>
                  </a:txBody>
                  <a:tcPr/>
                </a:tc>
                <a:tc>
                  <a:txBody>
                    <a:bodyPr/>
                    <a:lstStyle/>
                    <a:p>
                      <a:r>
                        <a:rPr lang="en-US" dirty="0"/>
                        <a:t>No Conv Layers</a:t>
                      </a:r>
                    </a:p>
                  </a:txBody>
                  <a:tcPr/>
                </a:tc>
                <a:tc>
                  <a:txBody>
                    <a:bodyPr/>
                    <a:lstStyle/>
                    <a:p>
                      <a:r>
                        <a:rPr lang="en-US" dirty="0"/>
                        <a:t>4.34%</a:t>
                      </a:r>
                    </a:p>
                  </a:txBody>
                  <a:tcPr/>
                </a:tc>
                <a:extLst>
                  <a:ext uri="{0D108BD9-81ED-4DB2-BD59-A6C34878D82A}">
                    <a16:rowId xmlns:a16="http://schemas.microsoft.com/office/drawing/2014/main" val="1764403232"/>
                  </a:ext>
                </a:extLst>
              </a:tr>
              <a:tr h="590940">
                <a:tc>
                  <a:txBody>
                    <a:bodyPr/>
                    <a:lstStyle/>
                    <a:p>
                      <a:r>
                        <a:rPr lang="en-US" dirty="0"/>
                        <a:t>MobileNet</a:t>
                      </a:r>
                    </a:p>
                  </a:txBody>
                  <a:tcPr/>
                </a:tc>
                <a:tc>
                  <a:txBody>
                    <a:bodyPr/>
                    <a:lstStyle/>
                    <a:p>
                      <a:r>
                        <a:rPr lang="en-US" dirty="0"/>
                        <a:t>[1]</a:t>
                      </a:r>
                    </a:p>
                  </a:txBody>
                  <a:tcPr/>
                </a:tc>
                <a:tc>
                  <a:txBody>
                    <a:bodyPr/>
                    <a:lstStyle/>
                    <a:p>
                      <a:r>
                        <a:rPr lang="en-US" dirty="0"/>
                        <a:t>2.76%</a:t>
                      </a:r>
                    </a:p>
                  </a:txBody>
                  <a:tcPr/>
                </a:tc>
                <a:extLst>
                  <a:ext uri="{0D108BD9-81ED-4DB2-BD59-A6C34878D82A}">
                    <a16:rowId xmlns:a16="http://schemas.microsoft.com/office/drawing/2014/main" val="818639839"/>
                  </a:ext>
                </a:extLst>
              </a:tr>
              <a:tr h="590940">
                <a:tc>
                  <a:txBody>
                    <a:bodyPr/>
                    <a:lstStyle/>
                    <a:p>
                      <a:r>
                        <a:rPr lang="en-US" dirty="0"/>
                        <a:t>LeNet-5</a:t>
                      </a:r>
                    </a:p>
                  </a:txBody>
                  <a:tcPr/>
                </a:tc>
                <a:tc>
                  <a:txBody>
                    <a:bodyPr/>
                    <a:lstStyle/>
                    <a:p>
                      <a:r>
                        <a:rPr lang="en-US" dirty="0"/>
                        <a:t>[2]</a:t>
                      </a:r>
                    </a:p>
                  </a:txBody>
                  <a:tcPr/>
                </a:tc>
                <a:tc>
                  <a:txBody>
                    <a:bodyPr/>
                    <a:lstStyle/>
                    <a:p>
                      <a:r>
                        <a:rPr lang="en-US" dirty="0"/>
                        <a:t>1.11%</a:t>
                      </a:r>
                    </a:p>
                  </a:txBody>
                  <a:tcPr/>
                </a:tc>
                <a:extLst>
                  <a:ext uri="{0D108BD9-81ED-4DB2-BD59-A6C34878D82A}">
                    <a16:rowId xmlns:a16="http://schemas.microsoft.com/office/drawing/2014/main" val="3355381623"/>
                  </a:ext>
                </a:extLst>
              </a:tr>
            </a:tbl>
          </a:graphicData>
        </a:graphic>
      </p:graphicFrame>
      <p:sp>
        <p:nvSpPr>
          <p:cNvPr id="87" name="TextBox 86">
            <a:extLst>
              <a:ext uri="{FF2B5EF4-FFF2-40B4-BE49-F238E27FC236}">
                <a16:creationId xmlns:a16="http://schemas.microsoft.com/office/drawing/2014/main" id="{CB5838E1-02F7-2A33-6BAF-A55A6641D89A}"/>
              </a:ext>
            </a:extLst>
          </p:cNvPr>
          <p:cNvSpPr txBox="1"/>
          <p:nvPr/>
        </p:nvSpPr>
        <p:spPr>
          <a:xfrm>
            <a:off x="146197" y="6295319"/>
            <a:ext cx="6119036" cy="507831"/>
          </a:xfrm>
          <a:prstGeom prst="rect">
            <a:avLst/>
          </a:prstGeom>
          <a:noFill/>
        </p:spPr>
        <p:txBody>
          <a:bodyPr wrap="square">
            <a:spAutoFit/>
          </a:bodyPr>
          <a:lstStyle/>
          <a:p>
            <a:r>
              <a:rPr lang="en-GB" sz="900" b="0" i="0" dirty="0">
                <a:effectLst/>
                <a:latin typeface="Arial" panose="020B0604020202020204" pitchFamily="34" charset="0"/>
              </a:rPr>
              <a:t>[1] Howard A. G., Zhu M., Chen B., </a:t>
            </a:r>
            <a:r>
              <a:rPr lang="en-GB" sz="900" b="0" i="0" dirty="0" err="1">
                <a:effectLst/>
                <a:latin typeface="Arial" panose="020B0604020202020204" pitchFamily="34" charset="0"/>
              </a:rPr>
              <a:t>Kalenichenko</a:t>
            </a:r>
            <a:r>
              <a:rPr lang="en-GB" sz="900" b="0" i="0" dirty="0">
                <a:effectLst/>
                <a:latin typeface="Arial" panose="020B0604020202020204" pitchFamily="34" charset="0"/>
              </a:rPr>
              <a:t> D., Wang W., </a:t>
            </a:r>
            <a:r>
              <a:rPr lang="en-GB" sz="900" b="0" i="0" dirty="0" err="1">
                <a:effectLst/>
                <a:latin typeface="Arial" panose="020B0604020202020204" pitchFamily="34" charset="0"/>
              </a:rPr>
              <a:t>Weyand</a:t>
            </a:r>
            <a:r>
              <a:rPr lang="en-GB" sz="900" b="0" i="0" dirty="0">
                <a:effectLst/>
                <a:latin typeface="Arial" panose="020B0604020202020204" pitchFamily="34" charset="0"/>
              </a:rPr>
              <a:t> T., An-</a:t>
            </a:r>
            <a:br>
              <a:rPr lang="en-GB" sz="900" dirty="0"/>
            </a:br>
            <a:r>
              <a:rPr lang="en-GB" sz="900" b="0" i="0" dirty="0" err="1">
                <a:effectLst/>
                <a:latin typeface="Arial" panose="020B0604020202020204" pitchFamily="34" charset="0"/>
              </a:rPr>
              <a:t>dreetto</a:t>
            </a:r>
            <a:r>
              <a:rPr lang="en-GB" sz="900" b="0" i="0" dirty="0">
                <a:effectLst/>
                <a:latin typeface="Arial" panose="020B0604020202020204" pitchFamily="34" charset="0"/>
              </a:rPr>
              <a:t> M., Adam H., 2017, </a:t>
            </a:r>
            <a:r>
              <a:rPr lang="en-GB" sz="900" b="0" i="0" dirty="0" err="1">
                <a:effectLst/>
                <a:latin typeface="Arial" panose="020B0604020202020204" pitchFamily="34" charset="0"/>
              </a:rPr>
              <a:t>MobileNets</a:t>
            </a:r>
            <a:r>
              <a:rPr lang="en-GB" sz="900" b="0" i="0" dirty="0">
                <a:effectLst/>
                <a:latin typeface="Arial" panose="020B0604020202020204" pitchFamily="34" charset="0"/>
              </a:rPr>
              <a:t>: Efficient Convolutional Neural</a:t>
            </a:r>
            <a:br>
              <a:rPr lang="en-GB" sz="900" dirty="0"/>
            </a:br>
            <a:r>
              <a:rPr lang="en-GB" sz="900" b="0" i="0" dirty="0">
                <a:effectLst/>
                <a:latin typeface="Arial" panose="020B0604020202020204" pitchFamily="34" charset="0"/>
              </a:rPr>
              <a:t>Networks for Mobile Vision Applications (</a:t>
            </a:r>
            <a:r>
              <a:rPr lang="en-GB" sz="900" b="0" i="0" dirty="0">
                <a:effectLst/>
                <a:latin typeface="Courier New" panose="02070309020205020404" pitchFamily="49" charset="0"/>
              </a:rPr>
              <a:t>arXiv:1704.04861</a:t>
            </a:r>
            <a:r>
              <a:rPr lang="en-GB" sz="900" b="0" i="0" dirty="0">
                <a:effectLst/>
                <a:latin typeface="Arial" panose="020B0604020202020204" pitchFamily="34" charset="0"/>
              </a:rPr>
              <a:t>)</a:t>
            </a:r>
            <a:endParaRPr lang="en-US" sz="900" dirty="0"/>
          </a:p>
        </p:txBody>
      </p:sp>
      <p:sp>
        <p:nvSpPr>
          <p:cNvPr id="88" name="TextBox 87">
            <a:extLst>
              <a:ext uri="{FF2B5EF4-FFF2-40B4-BE49-F238E27FC236}">
                <a16:creationId xmlns:a16="http://schemas.microsoft.com/office/drawing/2014/main" id="{C4B7776C-429C-0C91-6E39-00E12402297A}"/>
              </a:ext>
            </a:extLst>
          </p:cNvPr>
          <p:cNvSpPr txBox="1"/>
          <p:nvPr/>
        </p:nvSpPr>
        <p:spPr>
          <a:xfrm>
            <a:off x="5115146" y="6295318"/>
            <a:ext cx="6119036" cy="369332"/>
          </a:xfrm>
          <a:prstGeom prst="rect">
            <a:avLst/>
          </a:prstGeom>
          <a:noFill/>
        </p:spPr>
        <p:txBody>
          <a:bodyPr wrap="square">
            <a:spAutoFit/>
          </a:bodyPr>
          <a:lstStyle/>
          <a:p>
            <a:r>
              <a:rPr lang="en-GB" sz="900" b="0" i="0" dirty="0">
                <a:effectLst/>
                <a:latin typeface="Arial" panose="020B0604020202020204" pitchFamily="34" charset="0"/>
              </a:rPr>
              <a:t>[2] </a:t>
            </a:r>
            <a:r>
              <a:rPr lang="en-GB" sz="900" b="0" i="0" dirty="0" err="1">
                <a:effectLst/>
                <a:latin typeface="Arial" panose="020B0604020202020204" pitchFamily="34" charset="0"/>
              </a:rPr>
              <a:t>Lecun</a:t>
            </a:r>
            <a:r>
              <a:rPr lang="en-GB" sz="900" b="0" i="0" dirty="0">
                <a:effectLst/>
                <a:latin typeface="Arial" panose="020B0604020202020204" pitchFamily="34" charset="0"/>
              </a:rPr>
              <a:t> Y., </a:t>
            </a:r>
            <a:r>
              <a:rPr lang="en-GB" sz="900" b="0" i="0" dirty="0" err="1">
                <a:effectLst/>
                <a:latin typeface="Arial" panose="020B0604020202020204" pitchFamily="34" charset="0"/>
              </a:rPr>
              <a:t>Bottou</a:t>
            </a:r>
            <a:r>
              <a:rPr lang="en-GB" sz="900" b="0" i="0" dirty="0">
                <a:effectLst/>
                <a:latin typeface="Arial" panose="020B0604020202020204" pitchFamily="34" charset="0"/>
              </a:rPr>
              <a:t> L., </a:t>
            </a:r>
            <a:r>
              <a:rPr lang="en-GB" sz="900" b="0" i="0" dirty="0" err="1">
                <a:effectLst/>
                <a:latin typeface="Arial" panose="020B0604020202020204" pitchFamily="34" charset="0"/>
              </a:rPr>
              <a:t>Bengio</a:t>
            </a:r>
            <a:r>
              <a:rPr lang="en-GB" sz="900" b="0" i="0" dirty="0">
                <a:effectLst/>
                <a:latin typeface="Arial" panose="020B0604020202020204" pitchFamily="34" charset="0"/>
              </a:rPr>
              <a:t> Y., Haffner P., 1998, Proceedings of the IEEE,</a:t>
            </a:r>
            <a:br>
              <a:rPr lang="en-GB" sz="900" dirty="0"/>
            </a:br>
            <a:r>
              <a:rPr lang="en-GB" sz="900" b="0" i="0" dirty="0">
                <a:effectLst/>
                <a:latin typeface="Arial" panose="020B0604020202020204" pitchFamily="34" charset="0"/>
              </a:rPr>
              <a:t>86, 2278</a:t>
            </a:r>
            <a:endParaRPr lang="en-US" sz="900" dirty="0"/>
          </a:p>
        </p:txBody>
      </p:sp>
    </p:spTree>
    <p:extLst>
      <p:ext uri="{BB962C8B-B14F-4D97-AF65-F5344CB8AC3E}">
        <p14:creationId xmlns:p14="http://schemas.microsoft.com/office/powerpoint/2010/main" val="1809585911"/>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group of graphs showing different colored lines&#10;&#10;Description automatically generated with medium confidence">
            <a:extLst>
              <a:ext uri="{FF2B5EF4-FFF2-40B4-BE49-F238E27FC236}">
                <a16:creationId xmlns:a16="http://schemas.microsoft.com/office/drawing/2014/main" id="{694709F4-9DEF-EB5B-0B1A-2BDCA9A61752}"/>
              </a:ext>
            </a:extLst>
          </p:cNvPr>
          <p:cNvPicPr>
            <a:picLocks noChangeAspect="1"/>
          </p:cNvPicPr>
          <p:nvPr/>
        </p:nvPicPr>
        <p:blipFill>
          <a:blip r:embed="rId3"/>
          <a:stretch>
            <a:fillRect/>
          </a:stretch>
        </p:blipFill>
        <p:spPr>
          <a:xfrm>
            <a:off x="246168" y="309090"/>
            <a:ext cx="11699663" cy="6239820"/>
          </a:xfrm>
          <a:prstGeom prst="rect">
            <a:avLst/>
          </a:prstGeom>
        </p:spPr>
      </p:pic>
      <p:sp>
        <p:nvSpPr>
          <p:cNvPr id="8" name="TextBox 7">
            <a:extLst>
              <a:ext uri="{FF2B5EF4-FFF2-40B4-BE49-F238E27FC236}">
                <a16:creationId xmlns:a16="http://schemas.microsoft.com/office/drawing/2014/main" id="{C3B12445-2197-A12C-1EA4-3C90B20CBA26}"/>
              </a:ext>
            </a:extLst>
          </p:cNvPr>
          <p:cNvSpPr txBox="1"/>
          <p:nvPr/>
        </p:nvSpPr>
        <p:spPr>
          <a:xfrm rot="20833272">
            <a:off x="1060582" y="4486597"/>
            <a:ext cx="2614863" cy="1200329"/>
          </a:xfrm>
          <a:prstGeom prst="rect">
            <a:avLst/>
          </a:prstGeom>
          <a:noFill/>
        </p:spPr>
        <p:txBody>
          <a:bodyPr wrap="square" rtlCol="0">
            <a:spAutoFit/>
          </a:bodyPr>
          <a:lstStyle/>
          <a:p>
            <a:pPr algn="ctr"/>
            <a:r>
              <a:rPr lang="en-US" sz="3600" dirty="0"/>
              <a:t>FPR = 1.11%</a:t>
            </a:r>
          </a:p>
        </p:txBody>
      </p:sp>
      <p:sp>
        <p:nvSpPr>
          <p:cNvPr id="9" name="TextBox 8">
            <a:extLst>
              <a:ext uri="{FF2B5EF4-FFF2-40B4-BE49-F238E27FC236}">
                <a16:creationId xmlns:a16="http://schemas.microsoft.com/office/drawing/2014/main" id="{7AEDEA76-BED6-6BA9-AA26-1A99FE9C854A}"/>
              </a:ext>
            </a:extLst>
          </p:cNvPr>
          <p:cNvSpPr txBox="1"/>
          <p:nvPr/>
        </p:nvSpPr>
        <p:spPr>
          <a:xfrm rot="20833272">
            <a:off x="5011150" y="4486598"/>
            <a:ext cx="2614863" cy="1200329"/>
          </a:xfrm>
          <a:prstGeom prst="rect">
            <a:avLst/>
          </a:prstGeom>
          <a:noFill/>
        </p:spPr>
        <p:txBody>
          <a:bodyPr wrap="square" rtlCol="0">
            <a:spAutoFit/>
          </a:bodyPr>
          <a:lstStyle/>
          <a:p>
            <a:pPr algn="ctr"/>
            <a:r>
              <a:rPr lang="en-US" sz="3600" dirty="0"/>
              <a:t>FPR = 0.95%</a:t>
            </a:r>
          </a:p>
        </p:txBody>
      </p:sp>
      <p:sp>
        <p:nvSpPr>
          <p:cNvPr id="10" name="TextBox 9">
            <a:extLst>
              <a:ext uri="{FF2B5EF4-FFF2-40B4-BE49-F238E27FC236}">
                <a16:creationId xmlns:a16="http://schemas.microsoft.com/office/drawing/2014/main" id="{04C20DA6-0B5E-4E07-81D2-BA086AFAFAF2}"/>
              </a:ext>
            </a:extLst>
          </p:cNvPr>
          <p:cNvSpPr txBox="1"/>
          <p:nvPr/>
        </p:nvSpPr>
        <p:spPr>
          <a:xfrm rot="20833272">
            <a:off x="8961719" y="4486596"/>
            <a:ext cx="2614863" cy="1200329"/>
          </a:xfrm>
          <a:prstGeom prst="rect">
            <a:avLst/>
          </a:prstGeom>
          <a:noFill/>
        </p:spPr>
        <p:txBody>
          <a:bodyPr wrap="square" rtlCol="0">
            <a:spAutoFit/>
          </a:bodyPr>
          <a:lstStyle/>
          <a:p>
            <a:pPr algn="ctr"/>
            <a:r>
              <a:rPr lang="en-US" sz="3600" dirty="0"/>
              <a:t>FPR = 1.46%</a:t>
            </a:r>
          </a:p>
        </p:txBody>
      </p:sp>
    </p:spTree>
    <p:extLst>
      <p:ext uri="{BB962C8B-B14F-4D97-AF65-F5344CB8AC3E}">
        <p14:creationId xmlns:p14="http://schemas.microsoft.com/office/powerpoint/2010/main" val="35432883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Real-Term Impacts</a:t>
            </a:r>
          </a:p>
        </p:txBody>
      </p:sp>
      <p:sp>
        <p:nvSpPr>
          <p:cNvPr id="4" name="TextBox 3">
            <a:extLst>
              <a:ext uri="{FF2B5EF4-FFF2-40B4-BE49-F238E27FC236}">
                <a16:creationId xmlns:a16="http://schemas.microsoft.com/office/drawing/2014/main" id="{F1A77B8F-208D-A20D-4BC6-CBD9FAFBC956}"/>
              </a:ext>
            </a:extLst>
          </p:cNvPr>
          <p:cNvSpPr txBox="1"/>
          <p:nvPr/>
        </p:nvSpPr>
        <p:spPr>
          <a:xfrm>
            <a:off x="5853579" y="2599454"/>
            <a:ext cx="5703355" cy="3046988"/>
          </a:xfrm>
          <a:prstGeom prst="rect">
            <a:avLst/>
          </a:prstGeom>
          <a:noFill/>
        </p:spPr>
        <p:txBody>
          <a:bodyPr wrap="square">
            <a:spAutoFit/>
          </a:bodyPr>
          <a:lstStyle/>
          <a:p>
            <a:pPr marL="342900" indent="-342900">
              <a:buFont typeface="Arial" panose="020B0604020202020204" pitchFamily="34" charset="0"/>
              <a:buChar char="•"/>
            </a:pPr>
            <a:r>
              <a:rPr lang="en-US" sz="3200" dirty="0"/>
              <a:t>CHL FPR has decreased from 5.97% to 0.79%. </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3200" dirty="0"/>
              <a:t>Human annotators can reduce the time spent scanning by up to 90%!</a:t>
            </a:r>
          </a:p>
        </p:txBody>
      </p:sp>
      <p:pic>
        <p:nvPicPr>
          <p:cNvPr id="6" name="Graphic 5" descr="Programmer male with solid fill">
            <a:extLst>
              <a:ext uri="{FF2B5EF4-FFF2-40B4-BE49-F238E27FC236}">
                <a16:creationId xmlns:a16="http://schemas.microsoft.com/office/drawing/2014/main" id="{65CB4E6B-8C77-798C-E19B-91E196EE71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558" y="2326515"/>
            <a:ext cx="2504967" cy="2504967"/>
          </a:xfrm>
          <a:prstGeom prst="rect">
            <a:avLst/>
          </a:prstGeom>
        </p:spPr>
      </p:pic>
      <p:pic>
        <p:nvPicPr>
          <p:cNvPr id="8" name="Graphic 7" descr="Programmer female with solid fill">
            <a:extLst>
              <a:ext uri="{FF2B5EF4-FFF2-40B4-BE49-F238E27FC236}">
                <a16:creationId xmlns:a16="http://schemas.microsoft.com/office/drawing/2014/main" id="{80FC7B90-7721-37DE-293B-6A9FAB9559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3936" y="3437103"/>
            <a:ext cx="2504967" cy="2504967"/>
          </a:xfrm>
          <a:prstGeom prst="rect">
            <a:avLst/>
          </a:prstGeom>
        </p:spPr>
      </p:pic>
    </p:spTree>
    <p:extLst>
      <p:ext uri="{BB962C8B-B14F-4D97-AF65-F5344CB8AC3E}">
        <p14:creationId xmlns:p14="http://schemas.microsoft.com/office/powerpoint/2010/main" val="76236772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614A5768-EA51-48A2-8E17-AE20B9FE02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ED70F1A8-626B-430B-AACC-E280EB946B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9D2887-DD9B-48D0-9844-B5D2024C7E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90C04EA-C56F-4932-AB66-F426CACB40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F894E2-AF43-4E3B-94A7-890F7AD25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292B8-EA04-4F65-8D17-4954B29EE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6744D-59AC-407B-977F-9F7B79890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FD4FA3-B553-4776-83CC-43156375A0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45C5FE-691A-4620-9B50-AFE8DBB10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4E186B6-4496-412B-993D-EBA54ACED1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CCFC45-B62F-4FB2-8A1C-24299AB6A8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E987B3-0DB8-4E10-8F2F-939C9975E9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CF3A0F-1366-43D4-B9ED-39506390F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370E57-5DAF-4AD1-A44A-32A93556E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38A8C5-7279-4DA9-B1BA-5A76E020CE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19694A-5560-4890-99CF-E4B89F5F16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41929D-D2D8-4211-8E30-449C7F67E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46B496-7BD4-408E-9387-4B2DBD88DB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4954B0-8891-4B5C-B5C2-2B098DA9D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2F714F-4C40-46D7-A9B0-5A41FCE1C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B45C2AB-7F9E-4A2B-845D-39DA52F785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7540879-E48F-44C9-8978-75F20ECA8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99A807C-71D8-48EB-B90A-18ABEC581F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7DBB3B2-0577-449E-822F-EC7F39931A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9C75EC-55AD-4526-81DC-A716FD738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C495AC-53AC-46EB-AF18-9F9B724541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476CB3D-FE8C-4CAF-B287-0576A80CCD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34B38EE-AF53-4E0C-A55A-A17CC17EF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DE7212-9D6E-4F4E-A073-5B5B858AFF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C6AD08-49F6-4369-9405-2E06CED9FE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4E501EB-B771-494E-8AF3-5350560EB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A122D9-8BE6-498E-AB20-311EBD5EF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5FB205E9-694A-469E-97E7-7339DE0BC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3591" y="-2841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a:xfrm>
            <a:off x="6092891" y="725951"/>
            <a:ext cx="4916971" cy="1442463"/>
          </a:xfrm>
        </p:spPr>
        <p:txBody>
          <a:bodyPr>
            <a:normAutofit/>
          </a:bodyPr>
          <a:lstStyle/>
          <a:p>
            <a:r>
              <a:rPr lang="en-US" dirty="0"/>
              <a:t>One small thing…</a:t>
            </a:r>
          </a:p>
        </p:txBody>
      </p:sp>
      <p:sp>
        <p:nvSpPr>
          <p:cNvPr id="3" name="Content Placeholder 2">
            <a:extLst>
              <a:ext uri="{FF2B5EF4-FFF2-40B4-BE49-F238E27FC236}">
                <a16:creationId xmlns:a16="http://schemas.microsoft.com/office/drawing/2014/main" id="{332A8A5A-9AA6-3F4B-42C2-5C44ADC1B05B}"/>
              </a:ext>
            </a:extLst>
          </p:cNvPr>
          <p:cNvSpPr>
            <a:spLocks noGrp="1"/>
          </p:cNvSpPr>
          <p:nvPr>
            <p:ph idx="1"/>
          </p:nvPr>
        </p:nvSpPr>
        <p:spPr>
          <a:xfrm>
            <a:off x="6092891" y="2340130"/>
            <a:ext cx="4916971" cy="3803271"/>
          </a:xfrm>
        </p:spPr>
        <p:txBody>
          <a:bodyPr>
            <a:normAutofit/>
          </a:bodyPr>
          <a:lstStyle/>
          <a:p>
            <a:pPr marL="285750" indent="-285750">
              <a:lnSpc>
                <a:spcPct val="100000"/>
              </a:lnSpc>
              <a:buFont typeface="Arial" panose="020B0604020202020204" pitchFamily="34" charset="0"/>
              <a:buChar char="•"/>
            </a:pPr>
            <a:r>
              <a:rPr lang="en-US" dirty="0"/>
              <a:t>Detections classed as bad are those discarded by scanners and those below the threshold. Some below the threshold will be good!</a:t>
            </a:r>
          </a:p>
          <a:p>
            <a:pPr marL="285750" indent="-285750">
              <a:lnSpc>
                <a:spcPct val="100000"/>
              </a:lnSpc>
              <a:buFont typeface="Arial" panose="020B0604020202020204" pitchFamily="34" charset="0"/>
              <a:buChar char="•"/>
            </a:pPr>
            <a:r>
              <a:rPr lang="en-US" dirty="0"/>
              <a:t>Relevant features of this population may be ignored in training or treated negatively by the classifier.</a:t>
            </a:r>
          </a:p>
          <a:p>
            <a:pPr marL="285750" indent="-285750">
              <a:lnSpc>
                <a:spcPct val="100000"/>
              </a:lnSpc>
              <a:buFont typeface="Arial" panose="020B0604020202020204" pitchFamily="34" charset="0"/>
              <a:buChar char="•"/>
            </a:pPr>
            <a:r>
              <a:rPr lang="en-US" dirty="0"/>
              <a:t>Comparison of the old and new detection populations indicate the impact of this </a:t>
            </a:r>
            <a:r>
              <a:rPr lang="en-US" dirty="0" err="1"/>
              <a:t>behaviour</a:t>
            </a:r>
            <a:r>
              <a:rPr lang="en-US" dirty="0"/>
              <a:t> is small.</a:t>
            </a:r>
          </a:p>
          <a:p>
            <a:pPr>
              <a:lnSpc>
                <a:spcPct val="100000"/>
              </a:lnSpc>
            </a:pPr>
            <a:endParaRPr lang="en-US" dirty="0"/>
          </a:p>
        </p:txBody>
      </p:sp>
      <p:graphicFrame>
        <p:nvGraphicFramePr>
          <p:cNvPr id="4" name="Table 4">
            <a:extLst>
              <a:ext uri="{FF2B5EF4-FFF2-40B4-BE49-F238E27FC236}">
                <a16:creationId xmlns:a16="http://schemas.microsoft.com/office/drawing/2014/main" id="{C82726C3-3E88-6A55-6A5D-D624305253EB}"/>
              </a:ext>
            </a:extLst>
          </p:cNvPr>
          <p:cNvGraphicFramePr>
            <a:graphicFrameLocks/>
          </p:cNvGraphicFramePr>
          <p:nvPr>
            <p:extLst>
              <p:ext uri="{D42A27DB-BD31-4B8C-83A1-F6EECF244321}">
                <p14:modId xmlns:p14="http://schemas.microsoft.com/office/powerpoint/2010/main" val="2595184582"/>
              </p:ext>
            </p:extLst>
          </p:nvPr>
        </p:nvGraphicFramePr>
        <p:xfrm>
          <a:off x="876753" y="2202202"/>
          <a:ext cx="4412207" cy="2558551"/>
        </p:xfrm>
        <a:graphic>
          <a:graphicData uri="http://schemas.openxmlformats.org/drawingml/2006/table">
            <a:tbl>
              <a:tblPr firstRow="1" bandRow="1">
                <a:tableStyleId>{7DF18680-E054-41AD-8BC1-D1AEF772440D}</a:tableStyleId>
              </a:tblPr>
              <a:tblGrid>
                <a:gridCol w="1552162">
                  <a:extLst>
                    <a:ext uri="{9D8B030D-6E8A-4147-A177-3AD203B41FA5}">
                      <a16:colId xmlns:a16="http://schemas.microsoft.com/office/drawing/2014/main" val="1756295663"/>
                    </a:ext>
                  </a:extLst>
                </a:gridCol>
                <a:gridCol w="1333373">
                  <a:extLst>
                    <a:ext uri="{9D8B030D-6E8A-4147-A177-3AD203B41FA5}">
                      <a16:colId xmlns:a16="http://schemas.microsoft.com/office/drawing/2014/main" val="1973702400"/>
                    </a:ext>
                  </a:extLst>
                </a:gridCol>
                <a:gridCol w="1526672">
                  <a:extLst>
                    <a:ext uri="{9D8B030D-6E8A-4147-A177-3AD203B41FA5}">
                      <a16:colId xmlns:a16="http://schemas.microsoft.com/office/drawing/2014/main" val="3004933138"/>
                    </a:ext>
                  </a:extLst>
                </a:gridCol>
              </a:tblGrid>
              <a:tr h="445010">
                <a:tc>
                  <a:txBody>
                    <a:bodyPr/>
                    <a:lstStyle/>
                    <a:p>
                      <a:pPr algn="ctr"/>
                      <a:endParaRPr lang="en-US" sz="1600"/>
                    </a:p>
                  </a:txBody>
                  <a:tcPr marL="151363" marR="151363" marT="75682" marB="75682" anchor="ctr">
                    <a:solidFill>
                      <a:schemeClr val="bg1"/>
                    </a:solidFill>
                  </a:tcPr>
                </a:tc>
                <a:tc>
                  <a:txBody>
                    <a:bodyPr/>
                    <a:lstStyle/>
                    <a:p>
                      <a:pPr algn="ctr"/>
                      <a:r>
                        <a:rPr lang="en-US" sz="1600"/>
                        <a:t>KNOWN</a:t>
                      </a:r>
                    </a:p>
                  </a:txBody>
                  <a:tcPr marL="151363" marR="151363" marT="75682" marB="75682" anchor="ctr"/>
                </a:tc>
                <a:tc>
                  <a:txBody>
                    <a:bodyPr/>
                    <a:lstStyle/>
                    <a:p>
                      <a:pPr algn="ctr"/>
                      <a:r>
                        <a:rPr lang="en-US" sz="1600"/>
                        <a:t>UNKNOWN</a:t>
                      </a:r>
                    </a:p>
                  </a:txBody>
                  <a:tcPr marL="151363" marR="151363" marT="75682" marB="75682" anchor="ctr"/>
                </a:tc>
                <a:extLst>
                  <a:ext uri="{0D108BD9-81ED-4DB2-BD59-A6C34878D82A}">
                    <a16:rowId xmlns:a16="http://schemas.microsoft.com/office/drawing/2014/main" val="3954519871"/>
                  </a:ext>
                </a:extLst>
              </a:tr>
              <a:tr h="1423827">
                <a:tc>
                  <a:txBody>
                    <a:bodyPr/>
                    <a:lstStyle/>
                    <a:p>
                      <a:pPr algn="ctr"/>
                      <a:r>
                        <a:rPr lang="en-US" sz="2300">
                          <a:solidFill>
                            <a:schemeClr val="bg1"/>
                          </a:solidFill>
                        </a:rPr>
                        <a:t>GOODS</a:t>
                      </a:r>
                    </a:p>
                  </a:txBody>
                  <a:tcPr marL="151363" marR="151363" marT="75682" marB="75682" anchor="ctr">
                    <a:solidFill>
                      <a:schemeClr val="accent5"/>
                    </a:solidFill>
                  </a:tcPr>
                </a:tc>
                <a:tc>
                  <a:txBody>
                    <a:bodyPr/>
                    <a:lstStyle/>
                    <a:p>
                      <a:pPr algn="ctr"/>
                      <a:r>
                        <a:rPr lang="en-US" sz="1600"/>
                        <a:t>Promoted Goods, Rescued Goods, Asteroids</a:t>
                      </a:r>
                    </a:p>
                  </a:txBody>
                  <a:tcPr marL="151363" marR="151363" marT="75682" marB="75682" anchor="ctr"/>
                </a:tc>
                <a:tc rowSpan="2">
                  <a:txBody>
                    <a:bodyPr/>
                    <a:lstStyle/>
                    <a:p>
                      <a:pPr algn="ctr"/>
                      <a:r>
                        <a:rPr lang="en-US" sz="1600" dirty="0"/>
                        <a:t>RB &lt; 0.2 Detections</a:t>
                      </a:r>
                    </a:p>
                  </a:txBody>
                  <a:tcPr marL="151363" marR="151363" marT="75682" marB="75682" anchor="ctr"/>
                </a:tc>
                <a:extLst>
                  <a:ext uri="{0D108BD9-81ED-4DB2-BD59-A6C34878D82A}">
                    <a16:rowId xmlns:a16="http://schemas.microsoft.com/office/drawing/2014/main" val="3051955793"/>
                  </a:ext>
                </a:extLst>
              </a:tr>
              <a:tr h="689714">
                <a:tc>
                  <a:txBody>
                    <a:bodyPr/>
                    <a:lstStyle/>
                    <a:p>
                      <a:pPr algn="ctr"/>
                      <a:r>
                        <a:rPr lang="en-US" sz="2300">
                          <a:solidFill>
                            <a:schemeClr val="bg1"/>
                          </a:solidFill>
                        </a:rPr>
                        <a:t>BADS</a:t>
                      </a:r>
                    </a:p>
                  </a:txBody>
                  <a:tcPr marL="151363" marR="151363" marT="75682" marB="75682" anchor="ctr">
                    <a:solidFill>
                      <a:schemeClr val="accent5"/>
                    </a:solidFill>
                  </a:tcPr>
                </a:tc>
                <a:tc>
                  <a:txBody>
                    <a:bodyPr/>
                    <a:lstStyle/>
                    <a:p>
                      <a:pPr algn="ctr"/>
                      <a:r>
                        <a:rPr lang="en-US" sz="1600" dirty="0"/>
                        <a:t>Promoted </a:t>
                      </a:r>
                      <a:r>
                        <a:rPr lang="en-US" sz="1600" dirty="0" err="1"/>
                        <a:t>Bads</a:t>
                      </a:r>
                      <a:endParaRPr lang="en-US" sz="1600" dirty="0"/>
                    </a:p>
                  </a:txBody>
                  <a:tcPr marL="151363" marR="151363" marT="75682" marB="75682" anchor="ctr"/>
                </a:tc>
                <a:tc vMerge="1">
                  <a:txBody>
                    <a:bodyPr/>
                    <a:lstStyle/>
                    <a:p>
                      <a:pPr algn="ctr"/>
                      <a:endParaRPr lang="en-US" sz="1200" dirty="0"/>
                    </a:p>
                  </a:txBody>
                  <a:tcPr marL="113121" marR="113121" marT="56561" marB="56561" anchor="ctr"/>
                </a:tc>
                <a:extLst>
                  <a:ext uri="{0D108BD9-81ED-4DB2-BD59-A6C34878D82A}">
                    <a16:rowId xmlns:a16="http://schemas.microsoft.com/office/drawing/2014/main" val="3044191523"/>
                  </a:ext>
                </a:extLst>
              </a:tr>
            </a:tbl>
          </a:graphicData>
        </a:graphic>
      </p:graphicFrame>
    </p:spTree>
    <p:extLst>
      <p:ext uri="{BB962C8B-B14F-4D97-AF65-F5344CB8AC3E}">
        <p14:creationId xmlns:p14="http://schemas.microsoft.com/office/powerpoint/2010/main" val="12956696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4" name="Group 13">
            <a:extLst>
              <a:ext uri="{FF2B5EF4-FFF2-40B4-BE49-F238E27FC236}">
                <a16:creationId xmlns:a16="http://schemas.microsoft.com/office/drawing/2014/main" id="{35F4CD44-7930-4EB8-9A74-8D2F9E6369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 name="Straight Connector 14">
              <a:extLst>
                <a:ext uri="{FF2B5EF4-FFF2-40B4-BE49-F238E27FC236}">
                  <a16:creationId xmlns:a16="http://schemas.microsoft.com/office/drawing/2014/main" id="{6F1268F0-44F7-4AC9-A3E6-9527C22F3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80B23C-29A4-4D11-8671-EE46FECE7C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2CF28E-44F6-4983-9729-A705B8709B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11666B-80E2-4F7D-9613-17A65CBC17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ABFAC7C-C1E8-4988-864D-3B05D3006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EE5A4C-9245-46EB-B145-8FDFBE6E1A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BFEDEDB-B657-4E62-9962-28BF54122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5EFAA5-5243-4FE8-819B-80D4995BB7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92E633-809E-4E07-965A-F2F9EDCF7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DE1690-3F94-4C79-9357-6653BEEF1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29D5DF-1A9E-4690-B016-03FB1E72DC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F8E2D2-E88C-4F73-A660-D2B76298C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37BF3BB-FE7A-410E-AA57-73485A775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0EC5EB5-F6E1-441C-AB44-799A5DF1B7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6F199F-9E76-4C7E-9DF6-20EE550DF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91704E7-976B-4FE0-9381-8EB7818E7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75603A9-61D4-4172-AF77-7A7CE408A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73C1AA7-2357-41A1-A057-FA2D44DAD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24205-8F58-4C8D-BE50-35E40091B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37BEEA-3398-4C1B-AB48-E7173325C0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EE29AB-4E85-418B-A6D3-3E7B401855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DE2BEB-6A23-4DFC-9A4E-E44F3CA9F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CE8D73-51C6-4818-8BD9-9202BBA083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EA7AA7F-CD9D-4820-B463-7B9CFEC8E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1618CA6-513B-458C-89C1-1FE15F1F43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BACA43-902B-4444-95CB-5165D5483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A07376-1103-43DD-A6D6-D7BAF6F005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CEA8A1-BC0E-4221-B9E5-3D3C7BA261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55D27E5-DFE1-4EE8-B982-0A3922359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D07B27-85E5-4F3B-B432-CDBDC0F6E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B78179E-DE7D-4A30-9BDC-05D7AE217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Right Triangle 46">
            <a:extLst>
              <a:ext uri="{FF2B5EF4-FFF2-40B4-BE49-F238E27FC236}">
                <a16:creationId xmlns:a16="http://schemas.microsoft.com/office/drawing/2014/main" id="{07E3C0EF-2D2A-42BA-B4E2-76E2B1FC5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a:xfrm>
            <a:off x="691079" y="725950"/>
            <a:ext cx="4435032" cy="5436630"/>
          </a:xfrm>
        </p:spPr>
        <p:txBody>
          <a:bodyPr anchor="ctr">
            <a:normAutofit/>
          </a:bodyPr>
          <a:lstStyle/>
          <a:p>
            <a:r>
              <a:rPr lang="en-US" dirty="0"/>
              <a:t>Conclusions &amp; Considerations…</a:t>
            </a:r>
          </a:p>
        </p:txBody>
      </p:sp>
      <p:graphicFrame>
        <p:nvGraphicFramePr>
          <p:cNvPr id="7" name="Content Placeholder 2">
            <a:extLst>
              <a:ext uri="{FF2B5EF4-FFF2-40B4-BE49-F238E27FC236}">
                <a16:creationId xmlns:a16="http://schemas.microsoft.com/office/drawing/2014/main" id="{3BD3C6C3-04AB-381C-25D7-181B4DA35C33}"/>
              </a:ext>
            </a:extLst>
          </p:cNvPr>
          <p:cNvGraphicFramePr>
            <a:graphicFrameLocks noGrp="1"/>
          </p:cNvGraphicFramePr>
          <p:nvPr>
            <p:ph idx="1"/>
            <p:extLst>
              <p:ext uri="{D42A27DB-BD31-4B8C-83A1-F6EECF244321}">
                <p14:modId xmlns:p14="http://schemas.microsoft.com/office/powerpoint/2010/main" val="3813315406"/>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FE917E0-ED6D-B063-E530-43C35097F8A5}"/>
              </a:ext>
            </a:extLst>
          </p:cNvPr>
          <p:cNvSpPr txBox="1"/>
          <p:nvPr/>
        </p:nvSpPr>
        <p:spPr>
          <a:xfrm>
            <a:off x="1503451" y="6149629"/>
            <a:ext cx="2583711" cy="369332"/>
          </a:xfrm>
          <a:prstGeom prst="rect">
            <a:avLst/>
          </a:prstGeom>
          <a:noFill/>
        </p:spPr>
        <p:txBody>
          <a:bodyPr wrap="square" rtlCol="0">
            <a:spAutoFit/>
          </a:bodyPr>
          <a:lstStyle/>
          <a:p>
            <a:r>
              <a:rPr lang="en-US" dirty="0"/>
              <a:t>jweston04@qub.ac.uk</a:t>
            </a:r>
          </a:p>
        </p:txBody>
      </p:sp>
      <p:pic>
        <p:nvPicPr>
          <p:cNvPr id="9" name="Graphic 8" descr="Envelope with solid fill">
            <a:extLst>
              <a:ext uri="{FF2B5EF4-FFF2-40B4-BE49-F238E27FC236}">
                <a16:creationId xmlns:a16="http://schemas.microsoft.com/office/drawing/2014/main" id="{DF15910A-88A6-944F-B5D8-007C54BB4A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362" y="5905524"/>
            <a:ext cx="914400" cy="914400"/>
          </a:xfrm>
          <a:prstGeom prst="rect">
            <a:avLst/>
          </a:prstGeom>
        </p:spPr>
      </p:pic>
    </p:spTree>
    <p:extLst>
      <p:ext uri="{BB962C8B-B14F-4D97-AF65-F5344CB8AC3E}">
        <p14:creationId xmlns:p14="http://schemas.microsoft.com/office/powerpoint/2010/main" val="3720312565"/>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Difference Imaging</a:t>
            </a:r>
          </a:p>
        </p:txBody>
      </p:sp>
      <p:pic>
        <p:nvPicPr>
          <p:cNvPr id="23" name="Picture 2" descr="04a60058o0930c.fits.fz">
            <a:extLst>
              <a:ext uri="{FF2B5EF4-FFF2-40B4-BE49-F238E27FC236}">
                <a16:creationId xmlns:a16="http://schemas.microsoft.com/office/drawing/2014/main" id="{7E2A34B1-E1B3-EEF2-02D2-4CB8B9A14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283" y="2857499"/>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04a60058o0930c.tmpl">
            <a:extLst>
              <a:ext uri="{FF2B5EF4-FFF2-40B4-BE49-F238E27FC236}">
                <a16:creationId xmlns:a16="http://schemas.microsoft.com/office/drawing/2014/main" id="{CCAD63E8-70AF-AA18-469F-93A65322A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624" y="2857500"/>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04a60058o0930c.diff.fz">
            <a:extLst>
              <a:ext uri="{FF2B5EF4-FFF2-40B4-BE49-F238E27FC236}">
                <a16:creationId xmlns:a16="http://schemas.microsoft.com/office/drawing/2014/main" id="{7DC3F0C8-4A76-1267-4EB1-E44B04450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6943" y="2857500"/>
            <a:ext cx="2891433" cy="2891433"/>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2DA6FEB1-9CF2-530F-B673-E45920E2E0B0}"/>
              </a:ext>
            </a:extLst>
          </p:cNvPr>
          <p:cNvSpPr/>
          <p:nvPr/>
        </p:nvSpPr>
        <p:spPr>
          <a:xfrm>
            <a:off x="2090348" y="2379473"/>
            <a:ext cx="1637984"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2551655-9652-2342-F162-B2228639FA2A}"/>
              </a:ext>
            </a:extLst>
          </p:cNvPr>
          <p:cNvSpPr txBox="1"/>
          <p:nvPr/>
        </p:nvSpPr>
        <p:spPr>
          <a:xfrm>
            <a:off x="1848705" y="2379473"/>
            <a:ext cx="2121269" cy="369332"/>
          </a:xfrm>
          <a:prstGeom prst="rect">
            <a:avLst/>
          </a:prstGeom>
          <a:noFill/>
        </p:spPr>
        <p:txBody>
          <a:bodyPr wrap="square" rtlCol="0">
            <a:spAutoFit/>
          </a:bodyPr>
          <a:lstStyle/>
          <a:p>
            <a:pPr algn="ctr"/>
            <a:r>
              <a:rPr lang="en-US" dirty="0">
                <a:solidFill>
                  <a:schemeClr val="bg1"/>
                </a:solidFill>
              </a:rPr>
              <a:t>WALLPAPER</a:t>
            </a:r>
          </a:p>
        </p:txBody>
      </p:sp>
      <p:sp>
        <p:nvSpPr>
          <p:cNvPr id="38" name="TextBox 37">
            <a:extLst>
              <a:ext uri="{FF2B5EF4-FFF2-40B4-BE49-F238E27FC236}">
                <a16:creationId xmlns:a16="http://schemas.microsoft.com/office/drawing/2014/main" id="{5FDAFD3C-DD53-A194-DFDB-6456223F47BC}"/>
              </a:ext>
            </a:extLst>
          </p:cNvPr>
          <p:cNvSpPr txBox="1"/>
          <p:nvPr/>
        </p:nvSpPr>
        <p:spPr>
          <a:xfrm>
            <a:off x="5658219" y="2379473"/>
            <a:ext cx="875560" cy="369332"/>
          </a:xfrm>
          <a:prstGeom prst="rect">
            <a:avLst/>
          </a:prstGeom>
          <a:noFill/>
        </p:spPr>
        <p:txBody>
          <a:bodyPr wrap="square" rtlCol="0">
            <a:spAutoFit/>
          </a:bodyPr>
          <a:lstStyle/>
          <a:p>
            <a:pPr algn="ctr"/>
            <a:r>
              <a:rPr lang="en-US" dirty="0"/>
              <a:t>IMAGE</a:t>
            </a:r>
          </a:p>
        </p:txBody>
      </p:sp>
      <p:sp>
        <p:nvSpPr>
          <p:cNvPr id="39" name="TextBox 38">
            <a:extLst>
              <a:ext uri="{FF2B5EF4-FFF2-40B4-BE49-F238E27FC236}">
                <a16:creationId xmlns:a16="http://schemas.microsoft.com/office/drawing/2014/main" id="{D4DC38AC-FD9D-6926-A204-FF3932701430}"/>
              </a:ext>
            </a:extLst>
          </p:cNvPr>
          <p:cNvSpPr txBox="1"/>
          <p:nvPr/>
        </p:nvSpPr>
        <p:spPr>
          <a:xfrm>
            <a:off x="8403789" y="2379473"/>
            <a:ext cx="1757739" cy="369332"/>
          </a:xfrm>
          <a:prstGeom prst="rect">
            <a:avLst/>
          </a:prstGeom>
          <a:noFill/>
        </p:spPr>
        <p:txBody>
          <a:bodyPr wrap="square" rtlCol="0">
            <a:spAutoFit/>
          </a:bodyPr>
          <a:lstStyle/>
          <a:p>
            <a:pPr algn="ctr"/>
            <a:r>
              <a:rPr lang="en-US" dirty="0"/>
              <a:t>DIFFERENCE</a:t>
            </a:r>
          </a:p>
        </p:txBody>
      </p:sp>
    </p:spTree>
    <p:extLst>
      <p:ext uri="{BB962C8B-B14F-4D97-AF65-F5344CB8AC3E}">
        <p14:creationId xmlns:p14="http://schemas.microsoft.com/office/powerpoint/2010/main" val="30757402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96ED2E4B-DBC2-2EA8-0DA3-C157F0474763}"/>
              </a:ext>
            </a:extLst>
          </p:cNvPr>
          <p:cNvSpPr/>
          <p:nvPr/>
        </p:nvSpPr>
        <p:spPr>
          <a:xfrm>
            <a:off x="5277007" y="2379473"/>
            <a:ext cx="1637984"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FDB4784-86E0-1776-EA7B-8137B04E0F9D}"/>
              </a:ext>
            </a:extLst>
          </p:cNvPr>
          <p:cNvSpPr txBox="1"/>
          <p:nvPr/>
        </p:nvSpPr>
        <p:spPr>
          <a:xfrm>
            <a:off x="5658219" y="2379473"/>
            <a:ext cx="875560" cy="369332"/>
          </a:xfrm>
          <a:prstGeom prst="rect">
            <a:avLst/>
          </a:prstGeom>
          <a:noFill/>
        </p:spPr>
        <p:txBody>
          <a:bodyPr wrap="square" rtlCol="0">
            <a:spAutoFit/>
          </a:bodyPr>
          <a:lstStyle/>
          <a:p>
            <a:pPr algn="ctr"/>
            <a:r>
              <a:rPr lang="en-US" dirty="0">
                <a:solidFill>
                  <a:schemeClr val="bg1"/>
                </a:solidFill>
              </a:rPr>
              <a:t>IMAGE</a:t>
            </a:r>
          </a:p>
        </p:txBody>
      </p:sp>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Difference Imaging</a:t>
            </a:r>
          </a:p>
        </p:txBody>
      </p:sp>
      <p:pic>
        <p:nvPicPr>
          <p:cNvPr id="23" name="Picture 2" descr="04a60058o0930c.fits.fz">
            <a:extLst>
              <a:ext uri="{FF2B5EF4-FFF2-40B4-BE49-F238E27FC236}">
                <a16:creationId xmlns:a16="http://schemas.microsoft.com/office/drawing/2014/main" id="{7E2A34B1-E1B3-EEF2-02D2-4CB8B9A14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283" y="2857499"/>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04a60058o0930c.tmpl">
            <a:extLst>
              <a:ext uri="{FF2B5EF4-FFF2-40B4-BE49-F238E27FC236}">
                <a16:creationId xmlns:a16="http://schemas.microsoft.com/office/drawing/2014/main" id="{CCAD63E8-70AF-AA18-469F-93A65322A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624" y="2857500"/>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04a60058o0930c.diff.fz">
            <a:extLst>
              <a:ext uri="{FF2B5EF4-FFF2-40B4-BE49-F238E27FC236}">
                <a16:creationId xmlns:a16="http://schemas.microsoft.com/office/drawing/2014/main" id="{7DC3F0C8-4A76-1267-4EB1-E44B04450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6943" y="2857500"/>
            <a:ext cx="2891433" cy="28914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BA61C2-3D06-14A1-9090-4CF83FECD033}"/>
              </a:ext>
            </a:extLst>
          </p:cNvPr>
          <p:cNvSpPr txBox="1"/>
          <p:nvPr/>
        </p:nvSpPr>
        <p:spPr>
          <a:xfrm>
            <a:off x="1848705" y="2379473"/>
            <a:ext cx="2121269" cy="369332"/>
          </a:xfrm>
          <a:prstGeom prst="rect">
            <a:avLst/>
          </a:prstGeom>
          <a:noFill/>
        </p:spPr>
        <p:txBody>
          <a:bodyPr wrap="square" rtlCol="0">
            <a:spAutoFit/>
          </a:bodyPr>
          <a:lstStyle/>
          <a:p>
            <a:pPr algn="ctr"/>
            <a:r>
              <a:rPr lang="en-US" dirty="0"/>
              <a:t>WALLPAPER</a:t>
            </a:r>
          </a:p>
        </p:txBody>
      </p:sp>
      <p:sp>
        <p:nvSpPr>
          <p:cNvPr id="4" name="TextBox 3">
            <a:extLst>
              <a:ext uri="{FF2B5EF4-FFF2-40B4-BE49-F238E27FC236}">
                <a16:creationId xmlns:a16="http://schemas.microsoft.com/office/drawing/2014/main" id="{627238A3-0772-FB44-EB3D-6CCB6C7D7DFD}"/>
              </a:ext>
            </a:extLst>
          </p:cNvPr>
          <p:cNvSpPr txBox="1"/>
          <p:nvPr/>
        </p:nvSpPr>
        <p:spPr>
          <a:xfrm>
            <a:off x="8403789" y="2379473"/>
            <a:ext cx="1757739" cy="369332"/>
          </a:xfrm>
          <a:prstGeom prst="rect">
            <a:avLst/>
          </a:prstGeom>
          <a:noFill/>
        </p:spPr>
        <p:txBody>
          <a:bodyPr wrap="square" rtlCol="0">
            <a:spAutoFit/>
          </a:bodyPr>
          <a:lstStyle/>
          <a:p>
            <a:pPr algn="ctr"/>
            <a:r>
              <a:rPr lang="en-US" dirty="0"/>
              <a:t>DIFFERENCE</a:t>
            </a:r>
          </a:p>
        </p:txBody>
      </p:sp>
    </p:spTree>
    <p:extLst>
      <p:ext uri="{BB962C8B-B14F-4D97-AF65-F5344CB8AC3E}">
        <p14:creationId xmlns:p14="http://schemas.microsoft.com/office/powerpoint/2010/main" val="1088557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07870853-210B-8AA1-369A-6DEEFA5BADE0}"/>
              </a:ext>
            </a:extLst>
          </p:cNvPr>
          <p:cNvSpPr/>
          <p:nvPr/>
        </p:nvSpPr>
        <p:spPr>
          <a:xfrm>
            <a:off x="8463666" y="2379473"/>
            <a:ext cx="1637984"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3B955DEE-18A1-6381-6931-871E5D4E0508}"/>
              </a:ext>
            </a:extLst>
          </p:cNvPr>
          <p:cNvSpPr txBox="1"/>
          <p:nvPr/>
        </p:nvSpPr>
        <p:spPr>
          <a:xfrm>
            <a:off x="8403789" y="2379473"/>
            <a:ext cx="1757739" cy="369332"/>
          </a:xfrm>
          <a:prstGeom prst="rect">
            <a:avLst/>
          </a:prstGeom>
          <a:noFill/>
        </p:spPr>
        <p:txBody>
          <a:bodyPr wrap="square" rtlCol="0">
            <a:spAutoFit/>
          </a:bodyPr>
          <a:lstStyle/>
          <a:p>
            <a:pPr algn="ctr"/>
            <a:r>
              <a:rPr lang="en-US" dirty="0">
                <a:solidFill>
                  <a:schemeClr val="bg1"/>
                </a:solidFill>
              </a:rPr>
              <a:t>DIFFERENCE</a:t>
            </a:r>
          </a:p>
        </p:txBody>
      </p:sp>
      <p:sp>
        <p:nvSpPr>
          <p:cNvPr id="26" name="TextBox 25">
            <a:extLst>
              <a:ext uri="{FF2B5EF4-FFF2-40B4-BE49-F238E27FC236}">
                <a16:creationId xmlns:a16="http://schemas.microsoft.com/office/drawing/2014/main" id="{6FDB4784-86E0-1776-EA7B-8137B04E0F9D}"/>
              </a:ext>
            </a:extLst>
          </p:cNvPr>
          <p:cNvSpPr txBox="1"/>
          <p:nvPr/>
        </p:nvSpPr>
        <p:spPr>
          <a:xfrm>
            <a:off x="5658219" y="2379473"/>
            <a:ext cx="875560" cy="369332"/>
          </a:xfrm>
          <a:prstGeom prst="rect">
            <a:avLst/>
          </a:prstGeom>
          <a:noFill/>
        </p:spPr>
        <p:txBody>
          <a:bodyPr wrap="square" rtlCol="0">
            <a:spAutoFit/>
          </a:bodyPr>
          <a:lstStyle/>
          <a:p>
            <a:pPr algn="ctr"/>
            <a:r>
              <a:rPr lang="en-US" dirty="0">
                <a:solidFill>
                  <a:schemeClr val="bg1"/>
                </a:solidFill>
              </a:rPr>
              <a:t>IMAGE</a:t>
            </a:r>
          </a:p>
        </p:txBody>
      </p:sp>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Difference Imaging</a:t>
            </a:r>
          </a:p>
        </p:txBody>
      </p:sp>
      <p:pic>
        <p:nvPicPr>
          <p:cNvPr id="23" name="Picture 2" descr="04a60058o0930c.fits.fz">
            <a:extLst>
              <a:ext uri="{FF2B5EF4-FFF2-40B4-BE49-F238E27FC236}">
                <a16:creationId xmlns:a16="http://schemas.microsoft.com/office/drawing/2014/main" id="{7E2A34B1-E1B3-EEF2-02D2-4CB8B9A14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283" y="2857499"/>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04a60058o0930c.tmpl">
            <a:extLst>
              <a:ext uri="{FF2B5EF4-FFF2-40B4-BE49-F238E27FC236}">
                <a16:creationId xmlns:a16="http://schemas.microsoft.com/office/drawing/2014/main" id="{CCAD63E8-70AF-AA18-469F-93A65322A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624" y="2857500"/>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04a60058o0930c.diff.fz">
            <a:extLst>
              <a:ext uri="{FF2B5EF4-FFF2-40B4-BE49-F238E27FC236}">
                <a16:creationId xmlns:a16="http://schemas.microsoft.com/office/drawing/2014/main" id="{7DC3F0C8-4A76-1267-4EB1-E44B04450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6943" y="2857500"/>
            <a:ext cx="2891433" cy="28914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F479FA-B65C-0597-93A4-8CF622F7A3C3}"/>
              </a:ext>
            </a:extLst>
          </p:cNvPr>
          <p:cNvSpPr txBox="1"/>
          <p:nvPr/>
        </p:nvSpPr>
        <p:spPr>
          <a:xfrm>
            <a:off x="5658219" y="2379473"/>
            <a:ext cx="875560" cy="369332"/>
          </a:xfrm>
          <a:prstGeom prst="rect">
            <a:avLst/>
          </a:prstGeom>
          <a:noFill/>
        </p:spPr>
        <p:txBody>
          <a:bodyPr wrap="square" rtlCol="0">
            <a:spAutoFit/>
          </a:bodyPr>
          <a:lstStyle/>
          <a:p>
            <a:pPr algn="ctr"/>
            <a:r>
              <a:rPr lang="en-US" dirty="0"/>
              <a:t>IMAGE</a:t>
            </a:r>
          </a:p>
        </p:txBody>
      </p:sp>
      <p:sp>
        <p:nvSpPr>
          <p:cNvPr id="5" name="TextBox 4">
            <a:extLst>
              <a:ext uri="{FF2B5EF4-FFF2-40B4-BE49-F238E27FC236}">
                <a16:creationId xmlns:a16="http://schemas.microsoft.com/office/drawing/2014/main" id="{94E156AA-F472-D2AB-E765-4D165BE4638A}"/>
              </a:ext>
            </a:extLst>
          </p:cNvPr>
          <p:cNvSpPr txBox="1"/>
          <p:nvPr/>
        </p:nvSpPr>
        <p:spPr>
          <a:xfrm>
            <a:off x="1848705" y="2379473"/>
            <a:ext cx="2121269" cy="369332"/>
          </a:xfrm>
          <a:prstGeom prst="rect">
            <a:avLst/>
          </a:prstGeom>
          <a:noFill/>
        </p:spPr>
        <p:txBody>
          <a:bodyPr wrap="square" rtlCol="0">
            <a:spAutoFit/>
          </a:bodyPr>
          <a:lstStyle/>
          <a:p>
            <a:pPr algn="ctr"/>
            <a:r>
              <a:rPr lang="en-US" dirty="0"/>
              <a:t>WALLPAPER</a:t>
            </a:r>
          </a:p>
        </p:txBody>
      </p:sp>
    </p:spTree>
    <p:extLst>
      <p:ext uri="{BB962C8B-B14F-4D97-AF65-F5344CB8AC3E}">
        <p14:creationId xmlns:p14="http://schemas.microsoft.com/office/powerpoint/2010/main" val="269685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FDB4784-86E0-1776-EA7B-8137B04E0F9D}"/>
              </a:ext>
            </a:extLst>
          </p:cNvPr>
          <p:cNvSpPr txBox="1"/>
          <p:nvPr/>
        </p:nvSpPr>
        <p:spPr>
          <a:xfrm>
            <a:off x="5658219" y="2379473"/>
            <a:ext cx="875560" cy="369332"/>
          </a:xfrm>
          <a:prstGeom prst="rect">
            <a:avLst/>
          </a:prstGeom>
          <a:noFill/>
        </p:spPr>
        <p:txBody>
          <a:bodyPr wrap="square" rtlCol="0">
            <a:spAutoFit/>
          </a:bodyPr>
          <a:lstStyle/>
          <a:p>
            <a:pPr algn="ctr"/>
            <a:r>
              <a:rPr lang="en-US" dirty="0">
                <a:solidFill>
                  <a:schemeClr val="bg1"/>
                </a:solidFill>
              </a:rPr>
              <a:t>IMAGE</a:t>
            </a:r>
          </a:p>
        </p:txBody>
      </p:sp>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Difference Imaging</a:t>
            </a:r>
          </a:p>
        </p:txBody>
      </p:sp>
      <p:pic>
        <p:nvPicPr>
          <p:cNvPr id="23" name="Picture 2" descr="04a60058o0930c.fits.fz">
            <a:extLst>
              <a:ext uri="{FF2B5EF4-FFF2-40B4-BE49-F238E27FC236}">
                <a16:creationId xmlns:a16="http://schemas.microsoft.com/office/drawing/2014/main" id="{7E2A34B1-E1B3-EEF2-02D2-4CB8B9A14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283" y="2857499"/>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04a60058o0930c.tmpl">
            <a:extLst>
              <a:ext uri="{FF2B5EF4-FFF2-40B4-BE49-F238E27FC236}">
                <a16:creationId xmlns:a16="http://schemas.microsoft.com/office/drawing/2014/main" id="{CCAD63E8-70AF-AA18-469F-93A65322A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624" y="2857500"/>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04a60058o0930c.diff.fz">
            <a:extLst>
              <a:ext uri="{FF2B5EF4-FFF2-40B4-BE49-F238E27FC236}">
                <a16:creationId xmlns:a16="http://schemas.microsoft.com/office/drawing/2014/main" id="{7DC3F0C8-4A76-1267-4EB1-E44B04450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6943" y="2857500"/>
            <a:ext cx="2891433" cy="28914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F479FA-B65C-0597-93A4-8CF622F7A3C3}"/>
              </a:ext>
            </a:extLst>
          </p:cNvPr>
          <p:cNvSpPr txBox="1"/>
          <p:nvPr/>
        </p:nvSpPr>
        <p:spPr>
          <a:xfrm>
            <a:off x="5658219" y="2379473"/>
            <a:ext cx="875560" cy="369332"/>
          </a:xfrm>
          <a:prstGeom prst="rect">
            <a:avLst/>
          </a:prstGeom>
          <a:noFill/>
        </p:spPr>
        <p:txBody>
          <a:bodyPr wrap="square" rtlCol="0">
            <a:spAutoFit/>
          </a:bodyPr>
          <a:lstStyle/>
          <a:p>
            <a:pPr algn="ctr"/>
            <a:r>
              <a:rPr lang="en-US" dirty="0"/>
              <a:t>IMAGE</a:t>
            </a:r>
          </a:p>
        </p:txBody>
      </p:sp>
      <p:sp>
        <p:nvSpPr>
          <p:cNvPr id="5" name="TextBox 4">
            <a:extLst>
              <a:ext uri="{FF2B5EF4-FFF2-40B4-BE49-F238E27FC236}">
                <a16:creationId xmlns:a16="http://schemas.microsoft.com/office/drawing/2014/main" id="{94E156AA-F472-D2AB-E765-4D165BE4638A}"/>
              </a:ext>
            </a:extLst>
          </p:cNvPr>
          <p:cNvSpPr txBox="1"/>
          <p:nvPr/>
        </p:nvSpPr>
        <p:spPr>
          <a:xfrm>
            <a:off x="1848705" y="2379473"/>
            <a:ext cx="2121269" cy="369332"/>
          </a:xfrm>
          <a:prstGeom prst="rect">
            <a:avLst/>
          </a:prstGeom>
          <a:noFill/>
        </p:spPr>
        <p:txBody>
          <a:bodyPr wrap="square" rtlCol="0">
            <a:spAutoFit/>
          </a:bodyPr>
          <a:lstStyle/>
          <a:p>
            <a:pPr algn="ctr"/>
            <a:r>
              <a:rPr lang="en-US" dirty="0"/>
              <a:t>WALLPAPER</a:t>
            </a:r>
          </a:p>
        </p:txBody>
      </p:sp>
      <p:grpSp>
        <p:nvGrpSpPr>
          <p:cNvPr id="9" name="Group 8">
            <a:extLst>
              <a:ext uri="{FF2B5EF4-FFF2-40B4-BE49-F238E27FC236}">
                <a16:creationId xmlns:a16="http://schemas.microsoft.com/office/drawing/2014/main" id="{1DA2A641-1EBD-0CE0-DB5F-7CC0E5EC8BEF}"/>
              </a:ext>
            </a:extLst>
          </p:cNvPr>
          <p:cNvGrpSpPr/>
          <p:nvPr/>
        </p:nvGrpSpPr>
        <p:grpSpPr>
          <a:xfrm>
            <a:off x="1463619" y="2857499"/>
            <a:ext cx="9264757" cy="2900944"/>
            <a:chOff x="1463620" y="6132048"/>
            <a:chExt cx="9264757" cy="2900944"/>
          </a:xfrm>
        </p:grpSpPr>
        <p:pic>
          <p:nvPicPr>
            <p:cNvPr id="6" name="Picture 8" descr="04a60068o0768o.fits.fz">
              <a:extLst>
                <a:ext uri="{FF2B5EF4-FFF2-40B4-BE49-F238E27FC236}">
                  <a16:creationId xmlns:a16="http://schemas.microsoft.com/office/drawing/2014/main" id="{A26F4F50-6D24-834E-176B-F22F602FE3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0279" y="6141559"/>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04a60068o0768o.tmpl">
              <a:extLst>
                <a:ext uri="{FF2B5EF4-FFF2-40B4-BE49-F238E27FC236}">
                  <a16:creationId xmlns:a16="http://schemas.microsoft.com/office/drawing/2014/main" id="{115F2E38-CCAF-748E-B4D5-FB3A8B902D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3620" y="6132048"/>
              <a:ext cx="2891433" cy="28914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04a60068o0768o.diff.fz">
              <a:extLst>
                <a:ext uri="{FF2B5EF4-FFF2-40B4-BE49-F238E27FC236}">
                  <a16:creationId xmlns:a16="http://schemas.microsoft.com/office/drawing/2014/main" id="{790F8EF6-61B1-ADE3-06EE-91F471C605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36944" y="6132048"/>
              <a:ext cx="2891433" cy="289143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95AE7ABD-F91A-B79C-7BB7-6300E6DE4994}"/>
              </a:ext>
            </a:extLst>
          </p:cNvPr>
          <p:cNvSpPr txBox="1"/>
          <p:nvPr/>
        </p:nvSpPr>
        <p:spPr>
          <a:xfrm>
            <a:off x="8403789" y="2379473"/>
            <a:ext cx="1757739" cy="369332"/>
          </a:xfrm>
          <a:prstGeom prst="rect">
            <a:avLst/>
          </a:prstGeom>
          <a:noFill/>
        </p:spPr>
        <p:txBody>
          <a:bodyPr wrap="square" rtlCol="0">
            <a:spAutoFit/>
          </a:bodyPr>
          <a:lstStyle/>
          <a:p>
            <a:pPr algn="ctr"/>
            <a:r>
              <a:rPr lang="en-US" dirty="0"/>
              <a:t>DIFFERENCE</a:t>
            </a:r>
          </a:p>
        </p:txBody>
      </p:sp>
    </p:spTree>
    <p:extLst>
      <p:ext uri="{BB962C8B-B14F-4D97-AF65-F5344CB8AC3E}">
        <p14:creationId xmlns:p14="http://schemas.microsoft.com/office/powerpoint/2010/main" val="807373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663BDD8-36FC-48B0-8862-3B51BE4F7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5" name="Group 14">
            <a:extLst>
              <a:ext uri="{FF2B5EF4-FFF2-40B4-BE49-F238E27FC236}">
                <a16:creationId xmlns:a16="http://schemas.microsoft.com/office/drawing/2014/main" id="{7188C579-6F01-4060-BF31-C045C99A6C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 name="Straight Connector 15">
              <a:extLst>
                <a:ext uri="{FF2B5EF4-FFF2-40B4-BE49-F238E27FC236}">
                  <a16:creationId xmlns:a16="http://schemas.microsoft.com/office/drawing/2014/main" id="{0CBA8DA8-7039-4026-8733-D3F4908603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B834BE-C330-4AFA-9B27-8969E16F05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41B717-A199-4EEE-8434-CBC9E5DDEA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5222AF-AB0D-4F6E-896E-C17796EB66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7C2DAFE-2FB9-4D8D-BD2D-ED9F5F84F2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3CD814-26D5-4D79-87E0-19D14406A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7D5AAA-C842-4E1C-BC3A-1075F625FE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A2BF58-94DC-466E-8A14-22A3DB4795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34C7E0-0590-48E8-96F6-F360D134B6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C0978ED-0E33-431F-AB9B-9982B4ABCD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69CC66-E364-4939-9117-F8C4F07AC5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26B350-296D-48C7-BC91-284315CE9A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EF6201-58A9-4F7B-84D5-9B02266EC1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7A0E2A-071B-4227-ACA6-A749AB0DC6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607F85-6A97-46C7-B9BC-B8505E1D67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CE1BD4B-04FC-4BDC-A11E-35BD219580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F4F244-77B9-4EB1-AD29-2582BBCFF3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56CFC8A-72E2-4020-90D4-EE0E7DB39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F84F9E-4134-4152-959A-C2871B8013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FEA8FE-6283-4B9B-BEDC-A1E7B16612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03E4F08-4425-45C0-A346-73394B795B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CBF93D-BA10-477C-B721-ABCBD81D0E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F94D0A0-D5E2-47F4-B493-370EA21A26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E9B354-9221-4A81-BFAE-3F702FB537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66CD6-AB8B-4DAA-9790-FE285D7932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D472A8-84A4-4E1A-83B4-DE91C32E6A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8D1A4B-4E3D-422F-984A-9891E2DDFD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46BA3F-F373-412C-869A-D8736E0348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B07C00C-AFB6-4E7D-87B9-44268CE733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D7C4703-6318-4A09-87E7-1D19FB1ADA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3DFFC6F-F715-482D-BC44-6DE29BEDFC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8" name="Right Triangle 47">
            <a:extLst>
              <a:ext uri="{FF2B5EF4-FFF2-40B4-BE49-F238E27FC236}">
                <a16:creationId xmlns:a16="http://schemas.microsoft.com/office/drawing/2014/main" id="{42DA35F9-950C-4AD3-AAD4-731D45E4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2" y="206818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CF5822A-8822-CAD1-0796-53A4ED752860}"/>
              </a:ext>
            </a:extLst>
          </p:cNvPr>
          <p:cNvSpPr>
            <a:spLocks noGrp="1"/>
          </p:cNvSpPr>
          <p:nvPr>
            <p:ph type="title"/>
          </p:nvPr>
        </p:nvSpPr>
        <p:spPr>
          <a:xfrm>
            <a:off x="691079" y="725951"/>
            <a:ext cx="10325000" cy="1926288"/>
          </a:xfrm>
        </p:spPr>
        <p:txBody>
          <a:bodyPr>
            <a:normAutofit/>
          </a:bodyPr>
          <a:lstStyle/>
          <a:p>
            <a:r>
              <a:rPr lang="en-US" dirty="0"/>
              <a:t>The Real-Bogus Problem</a:t>
            </a:r>
          </a:p>
        </p:txBody>
      </p:sp>
      <p:graphicFrame>
        <p:nvGraphicFramePr>
          <p:cNvPr id="8" name="Content Placeholder 2">
            <a:extLst>
              <a:ext uri="{FF2B5EF4-FFF2-40B4-BE49-F238E27FC236}">
                <a16:creationId xmlns:a16="http://schemas.microsoft.com/office/drawing/2014/main" id="{21284B78-7D81-76BA-821B-F2118EE41CAF}"/>
              </a:ext>
            </a:extLst>
          </p:cNvPr>
          <p:cNvGraphicFramePr/>
          <p:nvPr>
            <p:extLst>
              <p:ext uri="{D42A27DB-BD31-4B8C-83A1-F6EECF244321}">
                <p14:modId xmlns:p14="http://schemas.microsoft.com/office/powerpoint/2010/main" val="1913806810"/>
              </p:ext>
            </p:extLst>
          </p:nvPr>
        </p:nvGraphicFramePr>
        <p:xfrm>
          <a:off x="690563" y="2883015"/>
          <a:ext cx="10325100" cy="3257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91963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614A5768-EA51-48A2-8E17-AE20B9FE02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ED70F1A8-626B-430B-AACC-E280EB946B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9D2887-DD9B-48D0-9844-B5D2024C7E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90C04EA-C56F-4932-AB66-F426CACB40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F894E2-AF43-4E3B-94A7-890F7AD25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292B8-EA04-4F65-8D17-4954B29EE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6744D-59AC-407B-977F-9F7B79890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FD4FA3-B553-4776-83CC-43156375A0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45C5FE-691A-4620-9B50-AFE8DBB10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4E186B6-4496-412B-993D-EBA54ACED1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CCFC45-B62F-4FB2-8A1C-24299AB6A8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E987B3-0DB8-4E10-8F2F-939C9975E9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CF3A0F-1366-43D4-B9ED-39506390F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370E57-5DAF-4AD1-A44A-32A93556E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38A8C5-7279-4DA9-B1BA-5A76E020CE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19694A-5560-4890-99CF-E4B89F5F16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41929D-D2D8-4211-8E30-449C7F67E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46B496-7BD4-408E-9387-4B2DBD88DB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4954B0-8891-4B5C-B5C2-2B098DA9D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2F714F-4C40-46D7-A9B0-5A41FCE1C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B45C2AB-7F9E-4A2B-845D-39DA52F785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7540879-E48F-44C9-8978-75F20ECA8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99A807C-71D8-48EB-B90A-18ABEC581F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7DBB3B2-0577-449E-822F-EC7F39931A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9C75EC-55AD-4526-81DC-A716FD738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C495AC-53AC-46EB-AF18-9F9B724541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476CB3D-FE8C-4CAF-B287-0576A80CCD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34B38EE-AF53-4E0C-A55A-A17CC17EF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DE7212-9D6E-4F4E-A073-5B5B858AFF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C6AD08-49F6-4369-9405-2E06CED9FE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4E501EB-B771-494E-8AF3-5350560EB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A122D9-8BE6-498E-AB20-311EBD5EF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5FB205E9-694A-469E-97E7-7339DE0BC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3591" y="-2841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3F7F1AD-1ED9-90EB-8B41-BCBAB4ADD42B}"/>
              </a:ext>
            </a:extLst>
          </p:cNvPr>
          <p:cNvSpPr>
            <a:spLocks noGrp="1"/>
          </p:cNvSpPr>
          <p:nvPr>
            <p:ph type="title"/>
          </p:nvPr>
        </p:nvSpPr>
        <p:spPr>
          <a:xfrm>
            <a:off x="2057565" y="-20960"/>
            <a:ext cx="9354584" cy="1442463"/>
          </a:xfrm>
        </p:spPr>
        <p:txBody>
          <a:bodyPr>
            <a:normAutofit/>
          </a:bodyPr>
          <a:lstStyle/>
          <a:p>
            <a:pPr algn="r"/>
            <a:r>
              <a:rPr lang="en-US" dirty="0"/>
              <a:t>The ATLAS Classifier</a:t>
            </a:r>
          </a:p>
        </p:txBody>
      </p:sp>
      <p:sp>
        <p:nvSpPr>
          <p:cNvPr id="49" name="Rounded Rectangle 48">
            <a:extLst>
              <a:ext uri="{FF2B5EF4-FFF2-40B4-BE49-F238E27FC236}">
                <a16:creationId xmlns:a16="http://schemas.microsoft.com/office/drawing/2014/main" id="{8EC59E9B-4F10-6320-71FE-0854376B7A55}"/>
              </a:ext>
            </a:extLst>
          </p:cNvPr>
          <p:cNvSpPr/>
          <p:nvPr/>
        </p:nvSpPr>
        <p:spPr>
          <a:xfrm>
            <a:off x="1184075" y="1584123"/>
            <a:ext cx="2212767" cy="5706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Conv2D</a:t>
            </a:r>
          </a:p>
          <a:p>
            <a:pPr algn="ctr"/>
            <a:r>
              <a:rPr lang="en-US" sz="1000" dirty="0"/>
              <a:t>(2x2 kernel, 16 filters, ReLU Activation)</a:t>
            </a:r>
          </a:p>
        </p:txBody>
      </p:sp>
      <p:sp>
        <p:nvSpPr>
          <p:cNvPr id="52" name="Rounded Rectangle 51">
            <a:extLst>
              <a:ext uri="{FF2B5EF4-FFF2-40B4-BE49-F238E27FC236}">
                <a16:creationId xmlns:a16="http://schemas.microsoft.com/office/drawing/2014/main" id="{FCAC1214-574F-AC0E-5802-94BB5043FF38}"/>
              </a:ext>
            </a:extLst>
          </p:cNvPr>
          <p:cNvSpPr/>
          <p:nvPr/>
        </p:nvSpPr>
        <p:spPr>
          <a:xfrm>
            <a:off x="3729316" y="1584123"/>
            <a:ext cx="1368940" cy="570634"/>
          </a:xfrm>
          <a:prstGeom prst="roundRect">
            <a:avLst>
              <a:gd name="adj" fmla="val 5000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MaxPooling</a:t>
            </a:r>
          </a:p>
          <a:p>
            <a:pPr algn="ctr"/>
            <a:r>
              <a:rPr lang="en-US" sz="1000" dirty="0"/>
              <a:t>(2x2)</a:t>
            </a:r>
          </a:p>
        </p:txBody>
      </p:sp>
      <p:cxnSp>
        <p:nvCxnSpPr>
          <p:cNvPr id="55" name="Straight Arrow Connector 54">
            <a:extLst>
              <a:ext uri="{FF2B5EF4-FFF2-40B4-BE49-F238E27FC236}">
                <a16:creationId xmlns:a16="http://schemas.microsoft.com/office/drawing/2014/main" id="{6234B974-6EBF-A70E-7889-E59E3EE53B45}"/>
              </a:ext>
            </a:extLst>
          </p:cNvPr>
          <p:cNvCxnSpPr>
            <a:stCxn id="49" idx="3"/>
          </p:cNvCxnSpPr>
          <p:nvPr/>
        </p:nvCxnSpPr>
        <p:spPr>
          <a:xfrm flipV="1">
            <a:off x="3396841" y="1869439"/>
            <a:ext cx="332475" cy="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17A2A4AC-3C1F-1352-820D-E2B216B1FD5B}"/>
              </a:ext>
            </a:extLst>
          </p:cNvPr>
          <p:cNvSpPr/>
          <p:nvPr/>
        </p:nvSpPr>
        <p:spPr>
          <a:xfrm>
            <a:off x="1182775" y="2345214"/>
            <a:ext cx="2212767" cy="5706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Conv2D</a:t>
            </a:r>
          </a:p>
          <a:p>
            <a:pPr algn="ctr"/>
            <a:r>
              <a:rPr lang="en-US" sz="1000" dirty="0"/>
              <a:t>(2x2 kernel, 32 filters, ReLU Activation)</a:t>
            </a:r>
          </a:p>
        </p:txBody>
      </p:sp>
      <p:sp>
        <p:nvSpPr>
          <p:cNvPr id="57" name="Rounded Rectangle 56">
            <a:extLst>
              <a:ext uri="{FF2B5EF4-FFF2-40B4-BE49-F238E27FC236}">
                <a16:creationId xmlns:a16="http://schemas.microsoft.com/office/drawing/2014/main" id="{D47D450C-656B-3028-70C9-ED91AE4CFE32}"/>
              </a:ext>
            </a:extLst>
          </p:cNvPr>
          <p:cNvSpPr/>
          <p:nvPr/>
        </p:nvSpPr>
        <p:spPr>
          <a:xfrm>
            <a:off x="3728016" y="2345214"/>
            <a:ext cx="1368940" cy="570634"/>
          </a:xfrm>
          <a:prstGeom prst="roundRect">
            <a:avLst>
              <a:gd name="adj" fmla="val 5000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MaxPooling</a:t>
            </a:r>
          </a:p>
          <a:p>
            <a:pPr algn="ctr"/>
            <a:r>
              <a:rPr lang="en-US" sz="1000" dirty="0"/>
              <a:t>(2x2)</a:t>
            </a:r>
          </a:p>
        </p:txBody>
      </p:sp>
      <p:cxnSp>
        <p:nvCxnSpPr>
          <p:cNvPr id="58" name="Straight Arrow Connector 57">
            <a:extLst>
              <a:ext uri="{FF2B5EF4-FFF2-40B4-BE49-F238E27FC236}">
                <a16:creationId xmlns:a16="http://schemas.microsoft.com/office/drawing/2014/main" id="{989CA7B4-F0C3-BB23-0739-D24107314B4C}"/>
              </a:ext>
            </a:extLst>
          </p:cNvPr>
          <p:cNvCxnSpPr>
            <a:stCxn id="56" idx="3"/>
          </p:cNvCxnSpPr>
          <p:nvPr/>
        </p:nvCxnSpPr>
        <p:spPr>
          <a:xfrm flipV="1">
            <a:off x="3395542" y="2630530"/>
            <a:ext cx="332475" cy="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CC1B5681-958A-2E34-3AAB-B1FDF577B242}"/>
              </a:ext>
            </a:extLst>
          </p:cNvPr>
          <p:cNvCxnSpPr>
            <a:cxnSpLocks/>
            <a:stCxn id="52" idx="2"/>
            <a:endCxn id="56" idx="0"/>
          </p:cNvCxnSpPr>
          <p:nvPr/>
        </p:nvCxnSpPr>
        <p:spPr>
          <a:xfrm rot="5400000">
            <a:off x="3256244" y="1187672"/>
            <a:ext cx="190458" cy="2124628"/>
          </a:xfrm>
          <a:prstGeom prst="curved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C2CE8771-CB17-A5CB-1AC0-E2FCE16D47B4}"/>
              </a:ext>
            </a:extLst>
          </p:cNvPr>
          <p:cNvSpPr/>
          <p:nvPr/>
        </p:nvSpPr>
        <p:spPr>
          <a:xfrm>
            <a:off x="1184075" y="3111471"/>
            <a:ext cx="2212767" cy="5706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Conv2D</a:t>
            </a:r>
          </a:p>
          <a:p>
            <a:pPr algn="ctr"/>
            <a:r>
              <a:rPr lang="en-US" sz="1000" dirty="0"/>
              <a:t>(2x2 kernel, 64 filters, ReLU Activation)</a:t>
            </a:r>
          </a:p>
        </p:txBody>
      </p:sp>
      <p:sp>
        <p:nvSpPr>
          <p:cNvPr id="67" name="Rounded Rectangle 66">
            <a:extLst>
              <a:ext uri="{FF2B5EF4-FFF2-40B4-BE49-F238E27FC236}">
                <a16:creationId xmlns:a16="http://schemas.microsoft.com/office/drawing/2014/main" id="{E9A29877-6E9E-5EC4-11E9-2A475FEA251E}"/>
              </a:ext>
            </a:extLst>
          </p:cNvPr>
          <p:cNvSpPr/>
          <p:nvPr/>
        </p:nvSpPr>
        <p:spPr>
          <a:xfrm>
            <a:off x="3729317" y="3111471"/>
            <a:ext cx="1368940" cy="570634"/>
          </a:xfrm>
          <a:prstGeom prst="roundRect">
            <a:avLst>
              <a:gd name="adj" fmla="val 5000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MaxPooling</a:t>
            </a:r>
          </a:p>
          <a:p>
            <a:pPr algn="ctr"/>
            <a:r>
              <a:rPr lang="en-US" sz="1000" dirty="0"/>
              <a:t>(2x2)</a:t>
            </a:r>
          </a:p>
        </p:txBody>
      </p:sp>
      <p:cxnSp>
        <p:nvCxnSpPr>
          <p:cNvPr id="68" name="Straight Arrow Connector 67">
            <a:extLst>
              <a:ext uri="{FF2B5EF4-FFF2-40B4-BE49-F238E27FC236}">
                <a16:creationId xmlns:a16="http://schemas.microsoft.com/office/drawing/2014/main" id="{9BB31B52-3154-4D29-FC74-515C242965CF}"/>
              </a:ext>
            </a:extLst>
          </p:cNvPr>
          <p:cNvCxnSpPr>
            <a:stCxn id="66" idx="3"/>
          </p:cNvCxnSpPr>
          <p:nvPr/>
        </p:nvCxnSpPr>
        <p:spPr>
          <a:xfrm flipV="1">
            <a:off x="3396842" y="3396787"/>
            <a:ext cx="332475" cy="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C227666B-4EDA-50A3-C49C-95584275B186}"/>
              </a:ext>
            </a:extLst>
          </p:cNvPr>
          <p:cNvCxnSpPr>
            <a:cxnSpLocks/>
            <a:stCxn id="57" idx="2"/>
            <a:endCxn id="66" idx="0"/>
          </p:cNvCxnSpPr>
          <p:nvPr/>
        </p:nvCxnSpPr>
        <p:spPr>
          <a:xfrm rot="5400000">
            <a:off x="3253661" y="1952645"/>
            <a:ext cx="195624" cy="2122028"/>
          </a:xfrm>
          <a:prstGeom prst="curved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3B11A88C-6240-20F4-261C-FF3290A69169}"/>
              </a:ext>
            </a:extLst>
          </p:cNvPr>
          <p:cNvSpPr/>
          <p:nvPr/>
        </p:nvSpPr>
        <p:spPr>
          <a:xfrm>
            <a:off x="1182775" y="3860884"/>
            <a:ext cx="2212767" cy="345867"/>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t>Flattening</a:t>
            </a:r>
            <a:endParaRPr lang="en-US" sz="1000" dirty="0"/>
          </a:p>
        </p:txBody>
      </p:sp>
      <p:cxnSp>
        <p:nvCxnSpPr>
          <p:cNvPr id="73" name="Curved Connector 72">
            <a:extLst>
              <a:ext uri="{FF2B5EF4-FFF2-40B4-BE49-F238E27FC236}">
                <a16:creationId xmlns:a16="http://schemas.microsoft.com/office/drawing/2014/main" id="{957FA0EC-E148-D55A-7FC2-2B29D0947BE7}"/>
              </a:ext>
            </a:extLst>
          </p:cNvPr>
          <p:cNvCxnSpPr>
            <a:cxnSpLocks/>
            <a:stCxn id="67" idx="2"/>
            <a:endCxn id="72" idx="0"/>
          </p:cNvCxnSpPr>
          <p:nvPr/>
        </p:nvCxnSpPr>
        <p:spPr>
          <a:xfrm rot="5400000">
            <a:off x="3262083" y="2709180"/>
            <a:ext cx="178780" cy="2124629"/>
          </a:xfrm>
          <a:prstGeom prst="curved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9BFC1D42-5CF0-9BB5-FC51-7CADECA36FCB}"/>
              </a:ext>
            </a:extLst>
          </p:cNvPr>
          <p:cNvSpPr/>
          <p:nvPr/>
        </p:nvSpPr>
        <p:spPr>
          <a:xfrm>
            <a:off x="1182775" y="4286025"/>
            <a:ext cx="2212767" cy="43848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Dropout</a:t>
            </a:r>
          </a:p>
          <a:p>
            <a:pPr algn="ctr"/>
            <a:r>
              <a:rPr lang="en-US" sz="1000" dirty="0"/>
              <a:t>(30% Dropout Rate)</a:t>
            </a:r>
          </a:p>
        </p:txBody>
      </p:sp>
      <p:sp>
        <p:nvSpPr>
          <p:cNvPr id="75" name="Rounded Rectangle 74">
            <a:extLst>
              <a:ext uri="{FF2B5EF4-FFF2-40B4-BE49-F238E27FC236}">
                <a16:creationId xmlns:a16="http://schemas.microsoft.com/office/drawing/2014/main" id="{D0166525-4601-4774-9DB4-138949ED6E6D}"/>
              </a:ext>
            </a:extLst>
          </p:cNvPr>
          <p:cNvSpPr/>
          <p:nvPr/>
        </p:nvSpPr>
        <p:spPr>
          <a:xfrm>
            <a:off x="1182775" y="4813056"/>
            <a:ext cx="2212767" cy="43848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Dense Layer</a:t>
            </a:r>
          </a:p>
          <a:p>
            <a:pPr algn="ctr"/>
            <a:r>
              <a:rPr lang="en-US" sz="1000" dirty="0"/>
              <a:t>(500 ReLU)</a:t>
            </a:r>
          </a:p>
        </p:txBody>
      </p:sp>
      <p:sp>
        <p:nvSpPr>
          <p:cNvPr id="76" name="Rounded Rectangle 75">
            <a:extLst>
              <a:ext uri="{FF2B5EF4-FFF2-40B4-BE49-F238E27FC236}">
                <a16:creationId xmlns:a16="http://schemas.microsoft.com/office/drawing/2014/main" id="{CD19690A-F07C-CA64-0A0A-B69493215F4F}"/>
              </a:ext>
            </a:extLst>
          </p:cNvPr>
          <p:cNvSpPr/>
          <p:nvPr/>
        </p:nvSpPr>
        <p:spPr>
          <a:xfrm>
            <a:off x="1182775" y="5346494"/>
            <a:ext cx="2212767" cy="438486"/>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Dropout</a:t>
            </a:r>
          </a:p>
          <a:p>
            <a:pPr algn="ctr"/>
            <a:r>
              <a:rPr lang="en-US" sz="1000" dirty="0"/>
              <a:t>(40% Dropout Rate)</a:t>
            </a:r>
          </a:p>
        </p:txBody>
      </p:sp>
      <p:sp>
        <p:nvSpPr>
          <p:cNvPr id="85" name="Rounded Rectangle 84">
            <a:extLst>
              <a:ext uri="{FF2B5EF4-FFF2-40B4-BE49-F238E27FC236}">
                <a16:creationId xmlns:a16="http://schemas.microsoft.com/office/drawing/2014/main" id="{A0D18DBA-B5F5-BC10-EF5C-7098C1D6064B}"/>
              </a:ext>
            </a:extLst>
          </p:cNvPr>
          <p:cNvSpPr/>
          <p:nvPr/>
        </p:nvSpPr>
        <p:spPr>
          <a:xfrm>
            <a:off x="1201296" y="5921154"/>
            <a:ext cx="3276392" cy="43848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400" dirty="0"/>
              <a:t>Dense Output</a:t>
            </a:r>
          </a:p>
          <a:p>
            <a:pPr algn="ctr"/>
            <a:r>
              <a:rPr lang="en-US" sz="1000" dirty="0"/>
              <a:t>(Softmax)</a:t>
            </a:r>
          </a:p>
        </p:txBody>
      </p:sp>
      <p:cxnSp>
        <p:nvCxnSpPr>
          <p:cNvPr id="87" name="Straight Arrow Connector 86">
            <a:extLst>
              <a:ext uri="{FF2B5EF4-FFF2-40B4-BE49-F238E27FC236}">
                <a16:creationId xmlns:a16="http://schemas.microsoft.com/office/drawing/2014/main" id="{5BD92A5A-E93A-4B5D-4772-411AF227AFCC}"/>
              </a:ext>
            </a:extLst>
          </p:cNvPr>
          <p:cNvCxnSpPr>
            <a:stCxn id="72" idx="2"/>
            <a:endCxn id="74" idx="0"/>
          </p:cNvCxnSpPr>
          <p:nvPr/>
        </p:nvCxnSpPr>
        <p:spPr>
          <a:xfrm>
            <a:off x="2289158" y="4206752"/>
            <a:ext cx="0" cy="7927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47CBB62-A554-BF55-5994-B25AC8D7077E}"/>
              </a:ext>
            </a:extLst>
          </p:cNvPr>
          <p:cNvCxnSpPr>
            <a:cxnSpLocks/>
            <a:stCxn id="74" idx="2"/>
            <a:endCxn id="75" idx="0"/>
          </p:cNvCxnSpPr>
          <p:nvPr/>
        </p:nvCxnSpPr>
        <p:spPr>
          <a:xfrm>
            <a:off x="2289158" y="4724511"/>
            <a:ext cx="0" cy="8854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57ABCF9-DA91-4726-3707-E75C71B63193}"/>
              </a:ext>
            </a:extLst>
          </p:cNvPr>
          <p:cNvCxnSpPr>
            <a:cxnSpLocks/>
            <a:stCxn id="75" idx="2"/>
            <a:endCxn id="76" idx="0"/>
          </p:cNvCxnSpPr>
          <p:nvPr/>
        </p:nvCxnSpPr>
        <p:spPr>
          <a:xfrm>
            <a:off x="2289158" y="5251541"/>
            <a:ext cx="0" cy="9495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68EF5D6-706F-21A0-9916-F65EE4CCDCB6}"/>
              </a:ext>
            </a:extLst>
          </p:cNvPr>
          <p:cNvCxnSpPr>
            <a:stCxn id="76" idx="2"/>
          </p:cNvCxnSpPr>
          <p:nvPr/>
        </p:nvCxnSpPr>
        <p:spPr>
          <a:xfrm>
            <a:off x="2289158" y="5784979"/>
            <a:ext cx="0" cy="1361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7D04B614-2782-E2F8-2536-29135FB34B7C}"/>
              </a:ext>
            </a:extLst>
          </p:cNvPr>
          <p:cNvSpPr/>
          <p:nvPr/>
        </p:nvSpPr>
        <p:spPr>
          <a:xfrm>
            <a:off x="1797990" y="405321"/>
            <a:ext cx="989427" cy="850605"/>
          </a:xfrm>
          <a:prstGeom prst="rect">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(20,20,1)</a:t>
            </a:r>
          </a:p>
        </p:txBody>
      </p:sp>
      <p:cxnSp>
        <p:nvCxnSpPr>
          <p:cNvPr id="101" name="Straight Arrow Connector 100">
            <a:extLst>
              <a:ext uri="{FF2B5EF4-FFF2-40B4-BE49-F238E27FC236}">
                <a16:creationId xmlns:a16="http://schemas.microsoft.com/office/drawing/2014/main" id="{C1A59C8D-88F5-3282-560F-E6AC08D413A1}"/>
              </a:ext>
            </a:extLst>
          </p:cNvPr>
          <p:cNvCxnSpPr>
            <a:stCxn id="99" idx="2"/>
            <a:endCxn id="49" idx="0"/>
          </p:cNvCxnSpPr>
          <p:nvPr/>
        </p:nvCxnSpPr>
        <p:spPr>
          <a:xfrm flipH="1">
            <a:off x="2290459" y="1255926"/>
            <a:ext cx="2245" cy="328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FE11195-F7E2-36C3-8474-708360857E0A}"/>
              </a:ext>
            </a:extLst>
          </p:cNvPr>
          <p:cNvSpPr txBox="1"/>
          <p:nvPr/>
        </p:nvSpPr>
        <p:spPr>
          <a:xfrm>
            <a:off x="5996768" y="1672286"/>
            <a:ext cx="5319117" cy="4893647"/>
          </a:xfrm>
          <a:prstGeom prst="rect">
            <a:avLst/>
          </a:prstGeom>
          <a:noFill/>
        </p:spPr>
        <p:txBody>
          <a:bodyPr wrap="square">
            <a:spAutoFit/>
          </a:bodyPr>
          <a:lstStyle/>
          <a:p>
            <a:pPr marL="285750" indent="-285750">
              <a:buFont typeface="Arial" panose="020B0604020202020204" pitchFamily="34" charset="0"/>
              <a:buChar char="•"/>
            </a:pPr>
            <a:r>
              <a:rPr lang="en-US" sz="2400" dirty="0"/>
              <a:t>ATLAS utilizes a Convolutional Neural Network (CNN) as its real-bogus classifier.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Input is a 20x20 pixel grayscale image centered on the detection. Output is a score between 0 (likely to be a Bogus detection) and 1 (likely to be a Real detection.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CNNs best suited for image classification tasks owing to their ability to discern physical features.</a:t>
            </a:r>
          </a:p>
        </p:txBody>
      </p:sp>
    </p:spTree>
    <p:extLst>
      <p:ext uri="{BB962C8B-B14F-4D97-AF65-F5344CB8AC3E}">
        <p14:creationId xmlns:p14="http://schemas.microsoft.com/office/powerpoint/2010/main" val="84643558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01B0DF9-101B-EED0-5E7A-1FE92BEAEEEC}"/>
              </a:ext>
            </a:extLst>
          </p:cNvPr>
          <p:cNvSpPr/>
          <p:nvPr/>
        </p:nvSpPr>
        <p:spPr>
          <a:xfrm>
            <a:off x="3591175" y="5515439"/>
            <a:ext cx="383458" cy="294968"/>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0BD396-4F41-C3DC-76F6-C5DF76A0D11E}"/>
              </a:ext>
            </a:extLst>
          </p:cNvPr>
          <p:cNvSpPr/>
          <p:nvPr/>
        </p:nvSpPr>
        <p:spPr>
          <a:xfrm>
            <a:off x="2057343" y="4009624"/>
            <a:ext cx="383458" cy="1800783"/>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D624AC-2859-155A-AC50-31A1A4B32E0F}"/>
              </a:ext>
            </a:extLst>
          </p:cNvPr>
          <p:cNvSpPr/>
          <p:nvPr/>
        </p:nvSpPr>
        <p:spPr>
          <a:xfrm>
            <a:off x="2440801" y="4618753"/>
            <a:ext cx="383458" cy="1191654"/>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FE9CD9-6C43-5D36-0010-251668B924E0}"/>
              </a:ext>
            </a:extLst>
          </p:cNvPr>
          <p:cNvSpPr/>
          <p:nvPr/>
        </p:nvSpPr>
        <p:spPr>
          <a:xfrm>
            <a:off x="2824259" y="4986683"/>
            <a:ext cx="383458" cy="823724"/>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B7BA03-A003-1FED-9230-F94D15C4D54D}"/>
              </a:ext>
            </a:extLst>
          </p:cNvPr>
          <p:cNvSpPr/>
          <p:nvPr/>
        </p:nvSpPr>
        <p:spPr>
          <a:xfrm>
            <a:off x="3207717" y="5210422"/>
            <a:ext cx="383458" cy="599983"/>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AB23A7-4C45-E2DD-D5A0-CF78FC8F795F}"/>
              </a:ext>
            </a:extLst>
          </p:cNvPr>
          <p:cNvSpPr/>
          <p:nvPr/>
        </p:nvSpPr>
        <p:spPr>
          <a:xfrm>
            <a:off x="2057343" y="5721916"/>
            <a:ext cx="383458" cy="88490"/>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47A94C-2840-AC17-9317-B5DF7B102A95}"/>
              </a:ext>
            </a:extLst>
          </p:cNvPr>
          <p:cNvSpPr/>
          <p:nvPr/>
        </p:nvSpPr>
        <p:spPr>
          <a:xfrm>
            <a:off x="2440801" y="5764686"/>
            <a:ext cx="383458" cy="45719"/>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328388-6AC6-B088-BAA9-3AE99DF8189B}"/>
              </a:ext>
            </a:extLst>
          </p:cNvPr>
          <p:cNvSpPr/>
          <p:nvPr/>
        </p:nvSpPr>
        <p:spPr>
          <a:xfrm>
            <a:off x="2824259" y="5720065"/>
            <a:ext cx="383458" cy="90341"/>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695471-5A52-E750-55BA-0B155AB2AEC5}"/>
              </a:ext>
            </a:extLst>
          </p:cNvPr>
          <p:cNvSpPr/>
          <p:nvPr/>
        </p:nvSpPr>
        <p:spPr>
          <a:xfrm>
            <a:off x="3207717" y="5641409"/>
            <a:ext cx="383458" cy="168996"/>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316ED1-8003-47C6-C9FC-A71188AFD26F}"/>
              </a:ext>
            </a:extLst>
          </p:cNvPr>
          <p:cNvSpPr/>
          <p:nvPr/>
        </p:nvSpPr>
        <p:spPr>
          <a:xfrm>
            <a:off x="1673885" y="3062184"/>
            <a:ext cx="383458" cy="2748223"/>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9618E-9B8E-44E8-5A71-F8B8D155B4A2}"/>
              </a:ext>
            </a:extLst>
          </p:cNvPr>
          <p:cNvSpPr>
            <a:spLocks noGrp="1"/>
          </p:cNvSpPr>
          <p:nvPr>
            <p:ph type="title"/>
          </p:nvPr>
        </p:nvSpPr>
        <p:spPr/>
        <p:txBody>
          <a:bodyPr/>
          <a:lstStyle/>
          <a:p>
            <a:r>
              <a:rPr lang="en-US" dirty="0"/>
              <a:t>The Real-Bogus Factor</a:t>
            </a:r>
          </a:p>
        </p:txBody>
      </p:sp>
      <p:cxnSp>
        <p:nvCxnSpPr>
          <p:cNvPr id="5" name="Straight Connector 4">
            <a:extLst>
              <a:ext uri="{FF2B5EF4-FFF2-40B4-BE49-F238E27FC236}">
                <a16:creationId xmlns:a16="http://schemas.microsoft.com/office/drawing/2014/main" id="{4D600D23-FAB0-05FF-6124-7FE48D665C38}"/>
              </a:ext>
            </a:extLst>
          </p:cNvPr>
          <p:cNvCxnSpPr>
            <a:cxnSpLocks/>
          </p:cNvCxnSpPr>
          <p:nvPr/>
        </p:nvCxnSpPr>
        <p:spPr>
          <a:xfrm flipV="1">
            <a:off x="1673885" y="5889063"/>
            <a:ext cx="38345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E46DF0F-4243-349E-F1F1-5CC70A66962D}"/>
              </a:ext>
            </a:extLst>
          </p:cNvPr>
          <p:cNvSpPr/>
          <p:nvPr/>
        </p:nvSpPr>
        <p:spPr>
          <a:xfrm>
            <a:off x="1673885" y="5515439"/>
            <a:ext cx="383458" cy="294967"/>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8B7BC7-E6EE-4428-9FE2-D76190FBCF90}"/>
              </a:ext>
            </a:extLst>
          </p:cNvPr>
          <p:cNvSpPr/>
          <p:nvPr/>
        </p:nvSpPr>
        <p:spPr>
          <a:xfrm>
            <a:off x="3591175" y="5580216"/>
            <a:ext cx="383458" cy="230190"/>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F4320C-1130-4584-5ECC-DCA0EA2E871F}"/>
              </a:ext>
            </a:extLst>
          </p:cNvPr>
          <p:cNvSpPr/>
          <p:nvPr/>
        </p:nvSpPr>
        <p:spPr>
          <a:xfrm>
            <a:off x="3974633" y="5210422"/>
            <a:ext cx="383458" cy="599984"/>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27C4D1-8F15-CC8A-9B9E-8CDED2E4F76B}"/>
              </a:ext>
            </a:extLst>
          </p:cNvPr>
          <p:cNvSpPr/>
          <p:nvPr/>
        </p:nvSpPr>
        <p:spPr>
          <a:xfrm>
            <a:off x="4358091" y="4618752"/>
            <a:ext cx="383458" cy="1191654"/>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A118101-0042-AED3-D1B1-352C7A34DE11}"/>
              </a:ext>
            </a:extLst>
          </p:cNvPr>
          <p:cNvSpPr/>
          <p:nvPr/>
        </p:nvSpPr>
        <p:spPr>
          <a:xfrm>
            <a:off x="4741549" y="4135904"/>
            <a:ext cx="383458" cy="1674502"/>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DC106E-67A7-3D9F-542B-36019AFFFBA4}"/>
              </a:ext>
            </a:extLst>
          </p:cNvPr>
          <p:cNvSpPr/>
          <p:nvPr/>
        </p:nvSpPr>
        <p:spPr>
          <a:xfrm>
            <a:off x="5125007" y="3506697"/>
            <a:ext cx="383458" cy="2303708"/>
          </a:xfrm>
          <a:prstGeom prst="rect">
            <a:avLst/>
          </a:prstGeom>
          <a:solidFill>
            <a:srgbClr val="007F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7246E1-EACE-77B7-5F81-03EFC0B85946}"/>
              </a:ext>
            </a:extLst>
          </p:cNvPr>
          <p:cNvSpPr/>
          <p:nvPr/>
        </p:nvSpPr>
        <p:spPr>
          <a:xfrm>
            <a:off x="4358091" y="5720065"/>
            <a:ext cx="383458" cy="90342"/>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7F2D0DB-6727-04A2-86CC-21CAF542A2C4}"/>
              </a:ext>
            </a:extLst>
          </p:cNvPr>
          <p:cNvSpPr/>
          <p:nvPr/>
        </p:nvSpPr>
        <p:spPr>
          <a:xfrm>
            <a:off x="4741549" y="5764685"/>
            <a:ext cx="383458" cy="45721"/>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C633155-88E7-6CD9-F45E-3358BD9E3D72}"/>
              </a:ext>
            </a:extLst>
          </p:cNvPr>
          <p:cNvSpPr/>
          <p:nvPr/>
        </p:nvSpPr>
        <p:spPr>
          <a:xfrm>
            <a:off x="5125007" y="5494698"/>
            <a:ext cx="383458" cy="315707"/>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C97BC3-67AF-094A-7BE1-4E38D8A78FE1}"/>
              </a:ext>
            </a:extLst>
          </p:cNvPr>
          <p:cNvSpPr/>
          <p:nvPr/>
        </p:nvSpPr>
        <p:spPr>
          <a:xfrm>
            <a:off x="3974633" y="5641409"/>
            <a:ext cx="383458" cy="168998"/>
          </a:xfrm>
          <a:prstGeom prst="rect">
            <a:avLst/>
          </a:prstGeom>
          <a:solidFill>
            <a:srgbClr val="FF0000">
              <a:alpha val="5498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6FFED599-F544-3D63-2275-CAF52059741F}"/>
              </a:ext>
            </a:extLst>
          </p:cNvPr>
          <p:cNvCxnSpPr>
            <a:cxnSpLocks/>
          </p:cNvCxnSpPr>
          <p:nvPr/>
        </p:nvCxnSpPr>
        <p:spPr>
          <a:xfrm flipV="1">
            <a:off x="1557344" y="2724974"/>
            <a:ext cx="0" cy="3085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BD414DD-4C8D-4BFE-5042-5391DB77598D}"/>
              </a:ext>
            </a:extLst>
          </p:cNvPr>
          <p:cNvSpPr txBox="1"/>
          <p:nvPr/>
        </p:nvSpPr>
        <p:spPr>
          <a:xfrm>
            <a:off x="3179222" y="5896287"/>
            <a:ext cx="795411" cy="369332"/>
          </a:xfrm>
          <a:prstGeom prst="rect">
            <a:avLst/>
          </a:prstGeom>
          <a:noFill/>
        </p:spPr>
        <p:txBody>
          <a:bodyPr wrap="none" rtlCol="0">
            <a:spAutoFit/>
          </a:bodyPr>
          <a:lstStyle/>
          <a:p>
            <a:r>
              <a:rPr lang="en-US" dirty="0"/>
              <a:t>Score</a:t>
            </a:r>
          </a:p>
        </p:txBody>
      </p:sp>
      <p:sp>
        <p:nvSpPr>
          <p:cNvPr id="34" name="TextBox 33">
            <a:extLst>
              <a:ext uri="{FF2B5EF4-FFF2-40B4-BE49-F238E27FC236}">
                <a16:creationId xmlns:a16="http://schemas.microsoft.com/office/drawing/2014/main" id="{B23B32E5-AED5-C4E0-0F35-A24382C637F2}"/>
              </a:ext>
            </a:extLst>
          </p:cNvPr>
          <p:cNvSpPr txBox="1"/>
          <p:nvPr/>
        </p:nvSpPr>
        <p:spPr>
          <a:xfrm rot="16200000">
            <a:off x="893524" y="3951237"/>
            <a:ext cx="793807" cy="369332"/>
          </a:xfrm>
          <a:prstGeom prst="rect">
            <a:avLst/>
          </a:prstGeom>
          <a:noFill/>
        </p:spPr>
        <p:txBody>
          <a:bodyPr wrap="none" rtlCol="0">
            <a:spAutoFit/>
          </a:bodyPr>
          <a:lstStyle/>
          <a:p>
            <a:r>
              <a:rPr lang="en-US" dirty="0"/>
              <a:t>Count</a:t>
            </a:r>
          </a:p>
        </p:txBody>
      </p:sp>
      <p:cxnSp>
        <p:nvCxnSpPr>
          <p:cNvPr id="36" name="Straight Connector 35">
            <a:extLst>
              <a:ext uri="{FF2B5EF4-FFF2-40B4-BE49-F238E27FC236}">
                <a16:creationId xmlns:a16="http://schemas.microsoft.com/office/drawing/2014/main" id="{AEAAD5AA-3941-3545-62C3-97B46C3F16ED}"/>
              </a:ext>
            </a:extLst>
          </p:cNvPr>
          <p:cNvCxnSpPr>
            <a:cxnSpLocks/>
          </p:cNvCxnSpPr>
          <p:nvPr/>
        </p:nvCxnSpPr>
        <p:spPr>
          <a:xfrm flipV="1">
            <a:off x="3306923" y="2749259"/>
            <a:ext cx="0" cy="304026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E9E3628-7264-29DB-8775-9AF767054909}"/>
              </a:ext>
            </a:extLst>
          </p:cNvPr>
          <p:cNvSpPr txBox="1"/>
          <p:nvPr/>
        </p:nvSpPr>
        <p:spPr>
          <a:xfrm>
            <a:off x="3768664" y="2525631"/>
            <a:ext cx="1164614" cy="923330"/>
          </a:xfrm>
          <a:prstGeom prst="rect">
            <a:avLst/>
          </a:prstGeom>
          <a:noFill/>
        </p:spPr>
        <p:txBody>
          <a:bodyPr wrap="square" rtlCol="0">
            <a:spAutoFit/>
          </a:bodyPr>
          <a:lstStyle/>
          <a:p>
            <a:pPr algn="ctr"/>
            <a:r>
              <a:rPr lang="en-US" dirty="0"/>
              <a:t>Catch n% of real objects</a:t>
            </a:r>
          </a:p>
        </p:txBody>
      </p:sp>
      <p:sp>
        <p:nvSpPr>
          <p:cNvPr id="38" name="Chevron 37">
            <a:extLst>
              <a:ext uri="{FF2B5EF4-FFF2-40B4-BE49-F238E27FC236}">
                <a16:creationId xmlns:a16="http://schemas.microsoft.com/office/drawing/2014/main" id="{D79832B4-83E9-B1A1-8BF9-0312965F37B5}"/>
              </a:ext>
            </a:extLst>
          </p:cNvPr>
          <p:cNvSpPr/>
          <p:nvPr/>
        </p:nvSpPr>
        <p:spPr>
          <a:xfrm>
            <a:off x="3413250" y="2756464"/>
            <a:ext cx="461665" cy="461665"/>
          </a:xfrm>
          <a:prstGeom prst="chevr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9FF787FE-A4DD-00C3-1180-7195DB17FECD}"/>
              </a:ext>
            </a:extLst>
          </p:cNvPr>
          <p:cNvSpPr txBox="1"/>
          <p:nvPr/>
        </p:nvSpPr>
        <p:spPr>
          <a:xfrm>
            <a:off x="6507143" y="3738999"/>
            <a:ext cx="4740321"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False Positive Rate (FPR) </a:t>
            </a:r>
            <a:r>
              <a:rPr lang="en-US" sz="2400" dirty="0"/>
              <a:t>– percentage of bogus objects classed as Real.</a:t>
            </a:r>
          </a:p>
          <a:p>
            <a:pPr marL="285750" indent="-285750">
              <a:buFont typeface="Arial" panose="020B0604020202020204" pitchFamily="34" charset="0"/>
              <a:buChar char="•"/>
            </a:pPr>
            <a:r>
              <a:rPr lang="en-US" sz="2400" b="1" dirty="0"/>
              <a:t>Missed Detection Rate (MDR) </a:t>
            </a:r>
            <a:r>
              <a:rPr lang="en-US" sz="2400" dirty="0"/>
              <a:t>– percentage of real objects classed as Bogus.</a:t>
            </a:r>
          </a:p>
        </p:txBody>
      </p:sp>
      <p:sp>
        <p:nvSpPr>
          <p:cNvPr id="4" name="TextBox 3">
            <a:extLst>
              <a:ext uri="{FF2B5EF4-FFF2-40B4-BE49-F238E27FC236}">
                <a16:creationId xmlns:a16="http://schemas.microsoft.com/office/drawing/2014/main" id="{A21F0CC2-3803-C8EC-288B-C0EBDF31A3A2}"/>
              </a:ext>
            </a:extLst>
          </p:cNvPr>
          <p:cNvSpPr txBox="1"/>
          <p:nvPr/>
        </p:nvSpPr>
        <p:spPr>
          <a:xfrm>
            <a:off x="6507143" y="2224486"/>
            <a:ext cx="4740312" cy="1569660"/>
          </a:xfrm>
          <a:prstGeom prst="rect">
            <a:avLst/>
          </a:prstGeom>
          <a:noFill/>
        </p:spPr>
        <p:txBody>
          <a:bodyPr wrap="square">
            <a:spAutoFit/>
          </a:bodyPr>
          <a:lstStyle/>
          <a:p>
            <a:pPr marL="285750" indent="-285750">
              <a:buFont typeface="Arial" panose="020B0604020202020204" pitchFamily="34" charset="0"/>
              <a:buChar char="•"/>
            </a:pPr>
            <a:r>
              <a:rPr lang="en-US" sz="2400" dirty="0"/>
              <a:t>We set a score threshold so scanners only need to look at objects above a certain score limit.</a:t>
            </a:r>
          </a:p>
        </p:txBody>
      </p:sp>
    </p:spTree>
    <p:extLst>
      <p:ext uri="{BB962C8B-B14F-4D97-AF65-F5344CB8AC3E}">
        <p14:creationId xmlns:p14="http://schemas.microsoft.com/office/powerpoint/2010/main" val="5781889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GUID" val="1a310171-4fd8-4fa1-a52f-289e9290d182"/>
</p:tagLst>
</file>

<file path=ppt/theme/theme1.xml><?xml version="1.0" encoding="utf-8"?>
<a:theme xmlns:a="http://schemas.openxmlformats.org/drawingml/2006/main" name="CosineVTI">
  <a:themeElements>
    <a:clrScheme name="AnalogousFromRegularSeedRightStep">
      <a:dk1>
        <a:srgbClr val="000000"/>
      </a:dk1>
      <a:lt1>
        <a:srgbClr val="FFFFFF"/>
      </a:lt1>
      <a:dk2>
        <a:srgbClr val="1C2431"/>
      </a:dk2>
      <a:lt2>
        <a:srgbClr val="F3F3F0"/>
      </a:lt2>
      <a:accent1>
        <a:srgbClr val="2D34E7"/>
      </a:accent1>
      <a:accent2>
        <a:srgbClr val="6017D5"/>
      </a:accent2>
      <a:accent3>
        <a:srgbClr val="C129E7"/>
      </a:accent3>
      <a:accent4>
        <a:srgbClr val="D517AC"/>
      </a:accent4>
      <a:accent5>
        <a:srgbClr val="E7296F"/>
      </a:accent5>
      <a:accent6>
        <a:srgbClr val="D52117"/>
      </a:accent6>
      <a:hlink>
        <a:srgbClr val="938F31"/>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16285</TotalTime>
  <Words>4073</Words>
  <Application>Microsoft Office PowerPoint</Application>
  <PresentationFormat>Widescreen</PresentationFormat>
  <Paragraphs>286</Paragraphs>
  <Slides>24</Slides>
  <Notes>24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Courier New</vt:lpstr>
      <vt:lpstr>Grandview</vt:lpstr>
      <vt:lpstr>Helvetica</vt:lpstr>
      <vt:lpstr>Wingdings</vt:lpstr>
      <vt:lpstr>CosineVTI</vt:lpstr>
      <vt:lpstr>Improvements to the ATLAS Real-Bogus Classifier</vt:lpstr>
      <vt:lpstr>The ATLAS System</vt:lpstr>
      <vt:lpstr>Difference Imaging</vt:lpstr>
      <vt:lpstr>Difference Imaging</vt:lpstr>
      <vt:lpstr>Difference Imaging</vt:lpstr>
      <vt:lpstr>Difference Imaging</vt:lpstr>
      <vt:lpstr>The Real-Bogus Problem</vt:lpstr>
      <vt:lpstr>The ATLAS Classifier</vt:lpstr>
      <vt:lpstr>The Real-Bogus Factor</vt:lpstr>
      <vt:lpstr>The Real-Bogus Factor</vt:lpstr>
      <vt:lpstr>The Real-Bogus Factor</vt:lpstr>
      <vt:lpstr>Retraining a Classifier</vt:lpstr>
      <vt:lpstr>Retraining a Classifier</vt:lpstr>
      <vt:lpstr>PowerPoint Presentation</vt:lpstr>
      <vt:lpstr>PowerPoint Presentation</vt:lpstr>
      <vt:lpstr>Image Size Adjustments</vt:lpstr>
      <vt:lpstr>PowerPoint Presentation</vt:lpstr>
      <vt:lpstr>Dealing with Bad Pixels</vt:lpstr>
      <vt:lpstr>PowerPoint Presentation</vt:lpstr>
      <vt:lpstr>Model Comparisons</vt:lpstr>
      <vt:lpstr>PowerPoint Presentation</vt:lpstr>
      <vt:lpstr>Real-Term Impacts</vt:lpstr>
      <vt:lpstr>One small thing…</vt:lpstr>
      <vt:lpstr>Conclusions &amp;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Improvements to the ATLAS Real-Bogus Classifier</dc:title>
  <dc:creator>Joshua Weston</dc:creator>
  <cp:lastModifiedBy>Magee, Mark</cp:lastModifiedBy>
  <cp:revision>18</cp:revision>
  <dcterms:created xsi:type="dcterms:W3CDTF">2023-09-23T16:18:11Z</dcterms:created>
  <dcterms:modified xsi:type="dcterms:W3CDTF">2023-12-11T13:11:28Z</dcterms:modified>
</cp:coreProperties>
</file>